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76" r:id="rId3"/>
    <p:sldId id="288" r:id="rId4"/>
    <p:sldId id="291" r:id="rId5"/>
    <p:sldId id="298" r:id="rId6"/>
    <p:sldId id="295" r:id="rId7"/>
    <p:sldId id="287" r:id="rId8"/>
    <p:sldId id="279" r:id="rId9"/>
    <p:sldId id="282" r:id="rId10"/>
    <p:sldId id="301" r:id="rId11"/>
    <p:sldId id="302" r:id="rId12"/>
    <p:sldId id="304" r:id="rId13"/>
    <p:sldId id="286" r:id="rId14"/>
    <p:sldId id="306" r:id="rId15"/>
    <p:sldId id="293" r:id="rId16"/>
    <p:sldId id="303"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0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41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F876A2E5-994C-4EC1-8BCF-013C2F5B5554}"/>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C5136CEF-599F-45E3-8D71-1E2FE9CE5D29}"/>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1DB9DB50-9C6D-4AD1-AA1F-735DB48267D7}" type="datetimeFigureOut">
              <a:rPr lang="nl-NL" smtClean="0"/>
              <a:t>16-2-2022</a:t>
            </a:fld>
            <a:endParaRPr lang="nl-NL"/>
          </a:p>
        </p:txBody>
      </p:sp>
      <p:sp>
        <p:nvSpPr>
          <p:cNvPr id="4" name="Tijdelijke aanduiding voor voettekst 3">
            <a:extLst>
              <a:ext uri="{FF2B5EF4-FFF2-40B4-BE49-F238E27FC236}">
                <a16:creationId xmlns:a16="http://schemas.microsoft.com/office/drawing/2014/main" id="{D616F71F-BFE8-421F-B7E5-3EBACEA39E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069FB08-C4BF-452D-921E-1A58C92C9C1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5478BF-130A-474F-8FD3-9FE7B7784611}" type="slidenum">
              <a:rPr lang="nl-NL" smtClean="0"/>
              <a:t>‹nr.›</a:t>
            </a:fld>
            <a:endParaRPr lang="nl-NL"/>
          </a:p>
        </p:txBody>
      </p:sp>
    </p:spTree>
    <p:extLst>
      <p:ext uri="{BB962C8B-B14F-4D97-AF65-F5344CB8AC3E}">
        <p14:creationId xmlns:p14="http://schemas.microsoft.com/office/powerpoint/2010/main" val="3688103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132CE53F-61A5-4307-B490-B85DA78F7665}" type="datetimeFigureOut">
              <a:rPr lang="nl-NL" smtClean="0"/>
              <a:t>16-2-2022</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F4EC4-1E58-4FB4-8FFE-CFD281B187CE}" type="slidenum">
              <a:rPr lang="nl-NL" smtClean="0"/>
              <a:t>‹nr.›</a:t>
            </a:fld>
            <a:endParaRPr lang="nl-NL"/>
          </a:p>
        </p:txBody>
      </p:sp>
    </p:spTree>
    <p:extLst>
      <p:ext uri="{BB962C8B-B14F-4D97-AF65-F5344CB8AC3E}">
        <p14:creationId xmlns:p14="http://schemas.microsoft.com/office/powerpoint/2010/main" val="36417244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bg>
      <p:bgPr>
        <a:solidFill>
          <a:srgbClr val="CD0B09"/>
        </a:solidFill>
        <a:effectLst/>
      </p:bgPr>
    </p:bg>
    <p:spTree>
      <p:nvGrpSpPr>
        <p:cNvPr id="1" name=""/>
        <p:cNvGrpSpPr/>
        <p:nvPr/>
      </p:nvGrpSpPr>
      <p:grpSpPr>
        <a:xfrm>
          <a:off x="0" y="0"/>
          <a:ext cx="0" cy="0"/>
          <a:chOff x="0" y="0"/>
          <a:chExt cx="0" cy="0"/>
        </a:xfrm>
      </p:grpSpPr>
      <p:sp>
        <p:nvSpPr>
          <p:cNvPr id="12" name="Tijdelijke aanduiding voor tekst 11"/>
          <p:cNvSpPr>
            <a:spLocks noGrp="1"/>
          </p:cNvSpPr>
          <p:nvPr>
            <p:ph type="body" sz="quarter" idx="14" hasCustomPrompt="1"/>
          </p:nvPr>
        </p:nvSpPr>
        <p:spPr>
          <a:xfrm>
            <a:off x="1619672" y="1916832"/>
            <a:ext cx="6192688" cy="1656184"/>
          </a:xfrm>
        </p:spPr>
        <p:txBody>
          <a:bodyPr>
            <a:noAutofit/>
          </a:bodyPr>
          <a:lstStyle>
            <a:lvl1pPr marL="0" indent="0">
              <a:buNone/>
              <a:defRPr sz="4400" baseline="0">
                <a:solidFill>
                  <a:schemeClr val="bg1"/>
                </a:solidFill>
                <a:latin typeface="Montserrat" panose="02000505000000020004" pitchFamily="2" charset="0"/>
                <a:cs typeface="Arial" panose="020B0604020202020204" pitchFamily="34" charset="0"/>
              </a:defRPr>
            </a:lvl1pPr>
          </a:lstStyle>
          <a:p>
            <a:pPr lvl="0"/>
            <a:r>
              <a:rPr lang="nl-NL" dirty="0"/>
              <a:t>Klik om toe te voegen</a:t>
            </a:r>
          </a:p>
        </p:txBody>
      </p:sp>
      <p:sp>
        <p:nvSpPr>
          <p:cNvPr id="16" name="Tijdelijke aanduiding voor tekst 15"/>
          <p:cNvSpPr>
            <a:spLocks noGrp="1"/>
          </p:cNvSpPr>
          <p:nvPr>
            <p:ph type="body" sz="quarter" idx="15" hasCustomPrompt="1"/>
          </p:nvPr>
        </p:nvSpPr>
        <p:spPr>
          <a:xfrm>
            <a:off x="1619672" y="3573016"/>
            <a:ext cx="5760640" cy="1152128"/>
          </a:xfrm>
          <a:noFill/>
        </p:spPr>
        <p:txBody>
          <a:bodyPr>
            <a:normAutofit/>
          </a:bodyPr>
          <a:lstStyle>
            <a:lvl1pPr marL="0" indent="0">
              <a:buNone/>
              <a:defRPr sz="2400" baseline="0">
                <a:solidFill>
                  <a:schemeClr val="bg1"/>
                </a:solidFill>
                <a:latin typeface="Montserrat" panose="02000505000000020004" pitchFamily="2" charset="0"/>
                <a:cs typeface="Arial" panose="020B0604020202020204" pitchFamily="34" charset="0"/>
              </a:defRPr>
            </a:lvl1pPr>
          </a:lstStyle>
          <a:p>
            <a:pPr lvl="0"/>
            <a:r>
              <a:rPr lang="nl-NL" dirty="0"/>
              <a:t>Klik om toe te voegen</a:t>
            </a:r>
          </a:p>
        </p:txBody>
      </p:sp>
      <p:cxnSp>
        <p:nvCxnSpPr>
          <p:cNvPr id="28" name="Rechte verbindingslijn 27"/>
          <p:cNvCxnSpPr/>
          <p:nvPr userDrawn="1"/>
        </p:nvCxnSpPr>
        <p:spPr>
          <a:xfrm>
            <a:off x="8153050" y="1128927"/>
            <a:ext cx="1094" cy="5324261"/>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kstvak 4"/>
          <p:cNvSpPr txBox="1"/>
          <p:nvPr userDrawn="1"/>
        </p:nvSpPr>
        <p:spPr>
          <a:xfrm>
            <a:off x="7188780" y="6453188"/>
            <a:ext cx="1944216" cy="292388"/>
          </a:xfrm>
          <a:prstGeom prst="rect">
            <a:avLst/>
          </a:prstGeom>
          <a:noFill/>
        </p:spPr>
        <p:txBody>
          <a:bodyPr wrap="square" rtlCol="0">
            <a:spAutoFit/>
          </a:bodyPr>
          <a:lstStyle/>
          <a:p>
            <a:r>
              <a:rPr lang="nl-NL" sz="1300" noProof="0" dirty="0">
                <a:solidFill>
                  <a:schemeClr val="bg1"/>
                </a:solidFill>
                <a:latin typeface="Montserrat" panose="02000505000000020004" pitchFamily="2" charset="0"/>
                <a:cs typeface="Arial" panose="020B0604020202020204" pitchFamily="34" charset="0"/>
              </a:rPr>
              <a:t>sluit</a:t>
            </a:r>
            <a:r>
              <a:rPr lang="nl-NL" sz="1300" dirty="0">
                <a:solidFill>
                  <a:schemeClr val="bg1"/>
                </a:solidFill>
                <a:latin typeface="Montserrat" panose="02000505000000020004" pitchFamily="2" charset="0"/>
                <a:cs typeface="Arial" panose="020B0604020202020204" pitchFamily="34" charset="0"/>
              </a:rPr>
              <a:t> aan op uw leven</a:t>
            </a:r>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56" y="-27384"/>
            <a:ext cx="1221093" cy="1728000"/>
          </a:xfrm>
          <a:prstGeom prst="rect">
            <a:avLst/>
          </a:prstGeom>
          <a:ln>
            <a:noFill/>
          </a:ln>
          <a:effectLst/>
        </p:spPr>
      </p:pic>
      <p:pic>
        <p:nvPicPr>
          <p:cNvPr id="7" name="Afbeelding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700616"/>
            <a:ext cx="1221093" cy="1728000"/>
          </a:xfrm>
          <a:prstGeom prst="rect">
            <a:avLst/>
          </a:prstGeom>
          <a:ln>
            <a:noFill/>
          </a:ln>
          <a:effectLst/>
        </p:spPr>
      </p:pic>
      <p:pic>
        <p:nvPicPr>
          <p:cNvPr id="8" name="Afbeelding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3428616"/>
            <a:ext cx="1221093" cy="1728000"/>
          </a:xfrm>
          <a:prstGeom prst="rect">
            <a:avLst/>
          </a:prstGeom>
          <a:ln>
            <a:noFill/>
          </a:ln>
          <a:effectLst/>
        </p:spPr>
      </p:pic>
      <p:pic>
        <p:nvPicPr>
          <p:cNvPr id="9" name="Afbeelding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156616"/>
            <a:ext cx="1221093" cy="1728000"/>
          </a:xfrm>
          <a:prstGeom prst="rect">
            <a:avLst/>
          </a:prstGeom>
          <a:ln>
            <a:noFill/>
          </a:ln>
          <a:effectLst/>
        </p:spPr>
      </p:pic>
      <p:pic>
        <p:nvPicPr>
          <p:cNvPr id="11" name="Afbeelding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020272" y="116632"/>
            <a:ext cx="2000250" cy="1200150"/>
          </a:xfrm>
          <a:prstGeom prst="rect">
            <a:avLst/>
          </a:prstGeom>
        </p:spPr>
      </p:pic>
    </p:spTree>
    <p:extLst>
      <p:ext uri="{BB962C8B-B14F-4D97-AF65-F5344CB8AC3E}">
        <p14:creationId xmlns:p14="http://schemas.microsoft.com/office/powerpoint/2010/main" val="1830788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volgdia">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rmAutofit/>
          </a:bodyPr>
          <a:lstStyle>
            <a:lvl1pPr algn="l">
              <a:defRPr sz="4400">
                <a:solidFill>
                  <a:srgbClr val="CD0B09"/>
                </a:solidFill>
                <a:latin typeface="Montserrat" panose="02000505000000020004" pitchFamily="2" charset="0"/>
              </a:defRPr>
            </a:lvl1pPr>
          </a:lstStyle>
          <a:p>
            <a:r>
              <a:rPr lang="nl-NL" dirty="0"/>
              <a:t>Klik om titel toe te voegen</a:t>
            </a:r>
          </a:p>
        </p:txBody>
      </p:sp>
      <p:sp>
        <p:nvSpPr>
          <p:cNvPr id="3" name="Tijdelijke aanduiding voor inhoud 2"/>
          <p:cNvSpPr>
            <a:spLocks noGrp="1"/>
          </p:cNvSpPr>
          <p:nvPr>
            <p:ph idx="1" hasCustomPrompt="1"/>
          </p:nvPr>
        </p:nvSpPr>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nl-NL" dirty="0"/>
              <a:t>Klik om de tekst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ekstvak 3"/>
          <p:cNvSpPr txBox="1"/>
          <p:nvPr userDrawn="1"/>
        </p:nvSpPr>
        <p:spPr>
          <a:xfrm>
            <a:off x="107504" y="6381328"/>
            <a:ext cx="1584176" cy="307777"/>
          </a:xfrm>
          <a:prstGeom prst="rect">
            <a:avLst/>
          </a:prstGeom>
          <a:noFill/>
        </p:spPr>
        <p:txBody>
          <a:bodyPr wrap="square" rtlCol="0">
            <a:spAutoFit/>
          </a:bodyPr>
          <a:lstStyle/>
          <a:p>
            <a:r>
              <a:rPr lang="en-US" sz="1400" dirty="0">
                <a:solidFill>
                  <a:srgbClr val="CD0B09"/>
                </a:solidFill>
                <a:latin typeface="Montserrat" panose="02000505000000020004" pitchFamily="2" charset="0"/>
              </a:rPr>
              <a:t>www.dcg.nl</a:t>
            </a:r>
            <a:endParaRPr lang="nl-NL" sz="1400" dirty="0">
              <a:solidFill>
                <a:srgbClr val="CD0B09"/>
              </a:solidFill>
              <a:latin typeface="Montserrat" panose="02000505000000020004" pitchFamily="2" charset="0"/>
            </a:endParaRPr>
          </a:p>
        </p:txBody>
      </p:sp>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5889005"/>
            <a:ext cx="1333500" cy="800100"/>
          </a:xfrm>
          <a:prstGeom prst="rect">
            <a:avLst/>
          </a:prstGeom>
        </p:spPr>
      </p:pic>
    </p:spTree>
    <p:extLst>
      <p:ext uri="{BB962C8B-B14F-4D97-AF65-F5344CB8AC3E}">
        <p14:creationId xmlns:p14="http://schemas.microsoft.com/office/powerpoint/2010/main" val="2538837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NL"/>
              <a:t>18 december 2019</a:t>
            </a:r>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9D737-D3F2-420F-B7A3-0015CE053C1E}" type="slidenum">
              <a:rPr lang="nl-NL" smtClean="0"/>
              <a:t>‹nr.›</a:t>
            </a:fld>
            <a:endParaRPr lang="nl-NL" dirty="0"/>
          </a:p>
        </p:txBody>
      </p:sp>
    </p:spTree>
    <p:extLst>
      <p:ext uri="{BB962C8B-B14F-4D97-AF65-F5344CB8AC3E}">
        <p14:creationId xmlns:p14="http://schemas.microsoft.com/office/powerpoint/2010/main" val="3001494854"/>
      </p:ext>
    </p:extLst>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4"/>
          </p:nvPr>
        </p:nvSpPr>
        <p:spPr/>
        <p:txBody>
          <a:bodyPr/>
          <a:lstStyle/>
          <a:p>
            <a:r>
              <a:rPr lang="nl-NL" sz="4000" dirty="0"/>
              <a:t>Jaarverslag 2021 en Jaarplan 2022</a:t>
            </a:r>
          </a:p>
          <a:p>
            <a:endParaRPr lang="nl-NL" sz="4400" dirty="0"/>
          </a:p>
        </p:txBody>
      </p:sp>
      <p:sp>
        <p:nvSpPr>
          <p:cNvPr id="6" name="Tijdelijke aanduiding voor tekst 5"/>
          <p:cNvSpPr>
            <a:spLocks noGrp="1"/>
          </p:cNvSpPr>
          <p:nvPr>
            <p:ph type="body" sz="quarter" idx="15"/>
          </p:nvPr>
        </p:nvSpPr>
        <p:spPr>
          <a:xfrm>
            <a:off x="1835696" y="4005064"/>
            <a:ext cx="5760640" cy="1152128"/>
          </a:xfrm>
        </p:spPr>
        <p:txBody>
          <a:bodyPr>
            <a:normAutofit/>
          </a:bodyPr>
          <a:lstStyle/>
          <a:p>
            <a:pPr algn="ctr"/>
            <a:r>
              <a:rPr lang="nl-NL" sz="2000" dirty="0">
                <a:latin typeface="Montserrat" panose="02000505000000020004" pitchFamily="2" charset="0"/>
              </a:rPr>
              <a:t>Cliëntenraad Dialyse Centrum Groningen</a:t>
            </a:r>
          </a:p>
          <a:p>
            <a:pPr algn="ctr"/>
            <a:r>
              <a:rPr lang="nl-NL" sz="2000" dirty="0"/>
              <a:t>15 december 2021</a:t>
            </a:r>
            <a:endParaRPr lang="nl-NL" sz="2000" dirty="0">
              <a:latin typeface="Montserrat" panose="02000505000000020004" pitchFamily="2" charset="0"/>
            </a:endParaRPr>
          </a:p>
        </p:txBody>
      </p:sp>
    </p:spTree>
    <p:extLst>
      <p:ext uri="{BB962C8B-B14F-4D97-AF65-F5344CB8AC3E}">
        <p14:creationId xmlns:p14="http://schemas.microsoft.com/office/powerpoint/2010/main" val="1127235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2ADB8-8748-4B7A-B7A6-FAA8C04AF8EF}"/>
              </a:ext>
            </a:extLst>
          </p:cNvPr>
          <p:cNvSpPr>
            <a:spLocks noGrp="1"/>
          </p:cNvSpPr>
          <p:nvPr>
            <p:ph type="title"/>
          </p:nvPr>
        </p:nvSpPr>
        <p:spPr>
          <a:xfrm>
            <a:off x="457200" y="717227"/>
            <a:ext cx="8229600" cy="1143000"/>
          </a:xfrm>
        </p:spPr>
        <p:txBody>
          <a:bodyPr>
            <a:normAutofit/>
          </a:bodyPr>
          <a:lstStyle/>
          <a:p>
            <a:r>
              <a:rPr lang="nl-NL" dirty="0"/>
              <a:t>Annemiek Helmantel</a:t>
            </a:r>
          </a:p>
        </p:txBody>
      </p:sp>
      <p:sp>
        <p:nvSpPr>
          <p:cNvPr id="3" name="Tijdelijke aanduiding voor inhoud 2">
            <a:extLst>
              <a:ext uri="{FF2B5EF4-FFF2-40B4-BE49-F238E27FC236}">
                <a16:creationId xmlns:a16="http://schemas.microsoft.com/office/drawing/2014/main" id="{C0DA9F23-6806-40D5-87D4-BCA7AB26229F}"/>
              </a:ext>
            </a:extLst>
          </p:cNvPr>
          <p:cNvSpPr>
            <a:spLocks noGrp="1"/>
          </p:cNvSpPr>
          <p:nvPr>
            <p:ph idx="1"/>
          </p:nvPr>
        </p:nvSpPr>
        <p:spPr>
          <a:xfrm>
            <a:off x="435104" y="2215405"/>
            <a:ext cx="8229600" cy="4525963"/>
          </a:xfrm>
        </p:spPr>
        <p:txBody>
          <a:bodyPr/>
          <a:lstStyle/>
          <a:p>
            <a:pPr marL="0" indent="0">
              <a:buNone/>
            </a:pPr>
            <a:r>
              <a:rPr lang="nl-NL" b="1" dirty="0"/>
              <a:t>Taken: Ambtelijk secretaris CR DCG</a:t>
            </a:r>
          </a:p>
          <a:p>
            <a:r>
              <a:rPr lang="nl-NL" dirty="0"/>
              <a:t>Ondersteuning CR in algemene zin</a:t>
            </a:r>
          </a:p>
          <a:p>
            <a:r>
              <a:rPr lang="nl-NL" dirty="0"/>
              <a:t>Verzorgen notulen tijdens vergaderingen</a:t>
            </a:r>
          </a:p>
          <a:p>
            <a:r>
              <a:rPr lang="nl-NL" dirty="0"/>
              <a:t>‘</a:t>
            </a:r>
            <a:r>
              <a:rPr lang="nl-NL" i="1" dirty="0"/>
              <a:t>Rots in de Branding</a:t>
            </a:r>
            <a:r>
              <a:rPr lang="nl-NL" dirty="0"/>
              <a:t>’ </a:t>
            </a:r>
          </a:p>
        </p:txBody>
      </p:sp>
    </p:spTree>
    <p:extLst>
      <p:ext uri="{BB962C8B-B14F-4D97-AF65-F5344CB8AC3E}">
        <p14:creationId xmlns:p14="http://schemas.microsoft.com/office/powerpoint/2010/main" val="799381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2ADB8-8748-4B7A-B7A6-FAA8C04AF8EF}"/>
              </a:ext>
            </a:extLst>
          </p:cNvPr>
          <p:cNvSpPr>
            <a:spLocks noGrp="1"/>
          </p:cNvSpPr>
          <p:nvPr>
            <p:ph type="title"/>
          </p:nvPr>
        </p:nvSpPr>
        <p:spPr>
          <a:xfrm>
            <a:off x="457200" y="717227"/>
            <a:ext cx="8229600" cy="1143000"/>
          </a:xfrm>
        </p:spPr>
        <p:txBody>
          <a:bodyPr>
            <a:normAutofit/>
          </a:bodyPr>
          <a:lstStyle/>
          <a:p>
            <a:r>
              <a:rPr lang="nl-NL" dirty="0"/>
              <a:t>Jaarverslag 2021</a:t>
            </a:r>
          </a:p>
        </p:txBody>
      </p:sp>
      <p:sp>
        <p:nvSpPr>
          <p:cNvPr id="3" name="Tijdelijke aanduiding voor inhoud 2">
            <a:extLst>
              <a:ext uri="{FF2B5EF4-FFF2-40B4-BE49-F238E27FC236}">
                <a16:creationId xmlns:a16="http://schemas.microsoft.com/office/drawing/2014/main" id="{C0DA9F23-6806-40D5-87D4-BCA7AB26229F}"/>
              </a:ext>
            </a:extLst>
          </p:cNvPr>
          <p:cNvSpPr>
            <a:spLocks noGrp="1"/>
          </p:cNvSpPr>
          <p:nvPr>
            <p:ph idx="1"/>
          </p:nvPr>
        </p:nvSpPr>
        <p:spPr>
          <a:xfrm>
            <a:off x="435104" y="1700809"/>
            <a:ext cx="8229600" cy="4104455"/>
          </a:xfrm>
        </p:spPr>
        <p:txBody>
          <a:bodyPr>
            <a:normAutofit fontScale="92500" lnSpcReduction="10000"/>
          </a:bodyPr>
          <a:lstStyle/>
          <a:p>
            <a:endParaRPr lang="nl-NL" sz="1400" dirty="0">
              <a:effectLst/>
              <a:ea typeface="Times New Roman" panose="02020603050405020304" pitchFamily="18" charset="0"/>
            </a:endParaRPr>
          </a:p>
          <a:p>
            <a:r>
              <a:rPr lang="nl-NL" sz="1200" dirty="0">
                <a:effectLst/>
                <a:ea typeface="Times New Roman" panose="02020603050405020304" pitchFamily="18" charset="0"/>
              </a:rPr>
              <a:t>De Cliëntenraad (CR) van DCG bestaat sinds november 1999 en bestond in januari 2021 uit 5 leden. Per 1 december 2021 bestaat de Cliëntenraad uit 4 leden; één lid is afgetreden.</a:t>
            </a:r>
            <a:br>
              <a:rPr lang="nl-NL" sz="1200" dirty="0">
                <a:effectLst/>
                <a:ea typeface="Times New Roman" panose="02020603050405020304" pitchFamily="18" charset="0"/>
              </a:rPr>
            </a:br>
            <a:endParaRPr lang="nl-NL" sz="1200" dirty="0">
              <a:effectLst/>
              <a:ea typeface="Times New Roman" panose="02020603050405020304" pitchFamily="18" charset="0"/>
            </a:endParaRPr>
          </a:p>
          <a:p>
            <a:r>
              <a:rPr lang="nl-NL" sz="1200" dirty="0">
                <a:effectLst/>
                <a:ea typeface="Times New Roman" panose="02020603050405020304" pitchFamily="18" charset="0"/>
              </a:rPr>
              <a:t>De CR heeft zich ingezet voor DCG cliënten (patiënten) door hun belangen te behartigen en hun vragen te bespreken, vaak samen met de directie van DCG. Dit vond wederom plaats op een prettige en constructieve manier. In 2021 heeft de CR onafhankelijke ondersteuning ontvangen van de ambtelijk secretaris, mevrouw A. Helmantel.</a:t>
            </a:r>
            <a:br>
              <a:rPr lang="nl-NL" sz="1200" dirty="0">
                <a:effectLst/>
                <a:ea typeface="Times New Roman" panose="02020603050405020304" pitchFamily="18" charset="0"/>
              </a:rPr>
            </a:br>
            <a:endParaRPr lang="nl-NL" sz="1200" dirty="0">
              <a:effectLst/>
              <a:ea typeface="Times New Roman" panose="02020603050405020304" pitchFamily="18" charset="0"/>
            </a:endParaRPr>
          </a:p>
          <a:p>
            <a:r>
              <a:rPr lang="nl-NL" sz="1200" dirty="0">
                <a:ea typeface="Times New Roman" panose="02020603050405020304" pitchFamily="18" charset="0"/>
              </a:rPr>
              <a:t>Vanwege ziekte konden onvoldoende CR-leden de Cliëntenraadsvergadering van november 2021 bijwonen, waarna besluit is genomen, in afstemming met de directie, deze vergadering te annuleren. </a:t>
            </a:r>
            <a:r>
              <a:rPr lang="nl-NL" sz="1200" dirty="0">
                <a:effectLst/>
                <a:ea typeface="Times New Roman" panose="02020603050405020304" pitchFamily="18" charset="0"/>
              </a:rPr>
              <a:t>Verder is er, behalve in de zomermaanden juli en augustus, maandelijks vergaderd via beeldbellen (MS Teams). Het eerste uur van de vergadering is in eigen samenstelling en het tweede uur sluit de Directeur Algemene Zaken aan bij het overleg. </a:t>
            </a:r>
            <a:br>
              <a:rPr lang="nl-NL" sz="1200" dirty="0">
                <a:effectLst/>
                <a:ea typeface="Times New Roman" panose="02020603050405020304" pitchFamily="18" charset="0"/>
              </a:rPr>
            </a:br>
            <a:endParaRPr lang="nl-NL" sz="1200" dirty="0">
              <a:effectLst/>
              <a:ea typeface="Times New Roman" panose="02020603050405020304" pitchFamily="18" charset="0"/>
            </a:endParaRPr>
          </a:p>
          <a:p>
            <a:r>
              <a:rPr lang="nl-NL" sz="1200" dirty="0">
                <a:effectLst/>
                <a:ea typeface="Times New Roman" panose="02020603050405020304" pitchFamily="18" charset="0"/>
              </a:rPr>
              <a:t>In november 2021 heeft geen Cliëntenraad vergadering plaatsgevonden. Verder is er, behalve in de zomermaanden juli en augustus, maandelijks vergaderd via beeldbellen. Het eerste uur van de vergadering is in eigen samenstelling en het tweede uur sluit de Directeur Algemene Zaken aan bij het overleg. </a:t>
            </a:r>
            <a:br>
              <a:rPr lang="nl-NL" sz="1200" dirty="0">
                <a:effectLst/>
                <a:ea typeface="Times New Roman" panose="02020603050405020304" pitchFamily="18" charset="0"/>
              </a:rPr>
            </a:br>
            <a:endParaRPr lang="nl-NL" sz="1200" dirty="0">
              <a:effectLst/>
              <a:ea typeface="Times New Roman" panose="02020603050405020304" pitchFamily="18" charset="0"/>
            </a:endParaRPr>
          </a:p>
          <a:p>
            <a:r>
              <a:rPr lang="nl-NL" sz="1200" dirty="0">
                <a:effectLst/>
                <a:ea typeface="Times New Roman" panose="02020603050405020304" pitchFamily="18" charset="0"/>
              </a:rPr>
              <a:t>De Cliëntenraad heeft de volgende functionarissen van DCG uitgenodigd om bepaalde onderwerpen te bespreken: voorgenomen besluit voedingsdienst (teamleider Groningen, januari 2021), beeldbellen (Hoofd Zorg, februari 2021), privacy beleid (privacy manager, mei en juni 2021).  </a:t>
            </a:r>
            <a:br>
              <a:rPr lang="nl-NL" sz="1200" dirty="0">
                <a:effectLst/>
                <a:ea typeface="Times New Roman" panose="02020603050405020304" pitchFamily="18" charset="0"/>
              </a:rPr>
            </a:br>
            <a:endParaRPr lang="nl-NL" sz="1200" dirty="0">
              <a:effectLst/>
              <a:ea typeface="Times New Roman" panose="02020603050405020304" pitchFamily="18" charset="0"/>
            </a:endParaRPr>
          </a:p>
          <a:p>
            <a:r>
              <a:rPr lang="nl-NL" sz="1200" dirty="0">
                <a:effectLst/>
                <a:ea typeface="Times New Roman" panose="02020603050405020304" pitchFamily="18" charset="0"/>
              </a:rPr>
              <a:t>In het overleg met de Raad van Toezicht (december 2021) heeft de Cliëntenraad haar werkplan voor 2021 gepresenteerd. Namens de directie is hierbij ook de directeur Patiëntenzorg aanwezig</a:t>
            </a:r>
            <a:r>
              <a:rPr lang="nl-NL" sz="1300" dirty="0">
                <a:effectLst/>
                <a:ea typeface="Times New Roman" panose="02020603050405020304" pitchFamily="18" charset="0"/>
              </a:rPr>
              <a:t>.</a:t>
            </a:r>
          </a:p>
          <a:p>
            <a:endParaRPr lang="nl-NL" sz="1200" dirty="0">
              <a:effectLst/>
              <a:ea typeface="Times New Roman" panose="02020603050405020304" pitchFamily="18" charset="0"/>
            </a:endParaRPr>
          </a:p>
          <a:p>
            <a:endParaRPr lang="nl-NL" sz="1400" dirty="0">
              <a:effectLst/>
              <a:ea typeface="Times New Roman" panose="02020603050405020304" pitchFamily="18" charset="0"/>
            </a:endParaRPr>
          </a:p>
          <a:p>
            <a:endParaRPr lang="nl-NL" sz="1400" dirty="0">
              <a:ea typeface="Times New Roman" panose="02020603050405020304" pitchFamily="18" charset="0"/>
            </a:endParaRPr>
          </a:p>
          <a:p>
            <a:endParaRPr lang="nl-NL" sz="1400" dirty="0">
              <a:effectLst/>
              <a:ea typeface="Times New Roman" panose="02020603050405020304" pitchFamily="18" charset="0"/>
            </a:endParaRPr>
          </a:p>
          <a:p>
            <a:endParaRPr lang="nl-NL" dirty="0"/>
          </a:p>
        </p:txBody>
      </p:sp>
    </p:spTree>
    <p:extLst>
      <p:ext uri="{BB962C8B-B14F-4D97-AF65-F5344CB8AC3E}">
        <p14:creationId xmlns:p14="http://schemas.microsoft.com/office/powerpoint/2010/main" val="2267916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2ADB8-8748-4B7A-B7A6-FAA8C04AF8EF}"/>
              </a:ext>
            </a:extLst>
          </p:cNvPr>
          <p:cNvSpPr>
            <a:spLocks noGrp="1"/>
          </p:cNvSpPr>
          <p:nvPr>
            <p:ph type="title"/>
          </p:nvPr>
        </p:nvSpPr>
        <p:spPr>
          <a:xfrm>
            <a:off x="457200" y="717227"/>
            <a:ext cx="8229600" cy="1143000"/>
          </a:xfrm>
        </p:spPr>
        <p:txBody>
          <a:bodyPr>
            <a:normAutofit/>
          </a:bodyPr>
          <a:lstStyle/>
          <a:p>
            <a:r>
              <a:rPr lang="nl-NL" dirty="0"/>
              <a:t>Jaarverslag 2021</a:t>
            </a:r>
          </a:p>
        </p:txBody>
      </p:sp>
      <p:sp>
        <p:nvSpPr>
          <p:cNvPr id="3" name="Tijdelijke aanduiding voor inhoud 2">
            <a:extLst>
              <a:ext uri="{FF2B5EF4-FFF2-40B4-BE49-F238E27FC236}">
                <a16:creationId xmlns:a16="http://schemas.microsoft.com/office/drawing/2014/main" id="{C0DA9F23-6806-40D5-87D4-BCA7AB26229F}"/>
              </a:ext>
            </a:extLst>
          </p:cNvPr>
          <p:cNvSpPr>
            <a:spLocks noGrp="1"/>
          </p:cNvSpPr>
          <p:nvPr>
            <p:ph idx="1"/>
          </p:nvPr>
        </p:nvSpPr>
        <p:spPr>
          <a:xfrm>
            <a:off x="435104" y="1628801"/>
            <a:ext cx="8229600" cy="5112568"/>
          </a:xfrm>
        </p:spPr>
        <p:txBody>
          <a:bodyPr/>
          <a:lstStyle/>
          <a:p>
            <a:endParaRPr lang="nl-NL" sz="1400" dirty="0">
              <a:effectLst/>
              <a:ea typeface="Times New Roman" panose="02020603050405020304" pitchFamily="18" charset="0"/>
            </a:endParaRPr>
          </a:p>
          <a:p>
            <a:endParaRPr lang="nl-NL" sz="1400" dirty="0">
              <a:effectLst/>
              <a:ea typeface="Times New Roman" panose="02020603050405020304" pitchFamily="18" charset="0"/>
            </a:endParaRPr>
          </a:p>
          <a:p>
            <a:r>
              <a:rPr lang="nl-NL" sz="1800" dirty="0">
                <a:effectLst/>
                <a:latin typeface="Arial" panose="020B0604020202020204" pitchFamily="34" charset="0"/>
                <a:ea typeface="Times New Roman" panose="02020603050405020304" pitchFamily="18" charset="0"/>
                <a:cs typeface="Times New Roman" panose="02020603050405020304" pitchFamily="18" charset="0"/>
              </a:rPr>
              <a:t>In 2021 zijn de volgende zaken aan de orde geweest:</a:t>
            </a:r>
          </a:p>
          <a:p>
            <a:pPr marL="0" indent="0">
              <a:buNone/>
            </a:pPr>
            <a:endParaRPr lang="nl-NL" sz="1800" dirty="0">
              <a:effectLst/>
              <a:latin typeface="Tahoma" panose="020B0604030504040204" pitchFamily="34" charset="0"/>
              <a:ea typeface="Times New Roman" panose="02020603050405020304" pitchFamily="18" charset="0"/>
              <a:cs typeface="Times New Roman" panose="02020603050405020304" pitchFamily="18" charset="0"/>
            </a:endParaRPr>
          </a:p>
          <a:p>
            <a:endParaRPr lang="nl-NL" sz="1400" dirty="0">
              <a:effectLst/>
              <a:ea typeface="Times New Roman" panose="02020603050405020304" pitchFamily="18" charset="0"/>
            </a:endParaRPr>
          </a:p>
          <a:p>
            <a:endParaRPr lang="nl-NL" sz="1400" dirty="0">
              <a:ea typeface="Times New Roman" panose="02020603050405020304" pitchFamily="18" charset="0"/>
            </a:endParaRPr>
          </a:p>
          <a:p>
            <a:endParaRPr lang="nl-NL" sz="1400" dirty="0">
              <a:effectLst/>
              <a:ea typeface="Times New Roman" panose="02020603050405020304" pitchFamily="18" charset="0"/>
            </a:endParaRPr>
          </a:p>
          <a:p>
            <a:endParaRPr lang="nl-NL" dirty="0"/>
          </a:p>
        </p:txBody>
      </p:sp>
      <p:graphicFrame>
        <p:nvGraphicFramePr>
          <p:cNvPr id="9" name="Tabel 8">
            <a:extLst>
              <a:ext uri="{FF2B5EF4-FFF2-40B4-BE49-F238E27FC236}">
                <a16:creationId xmlns:a16="http://schemas.microsoft.com/office/drawing/2014/main" id="{DBEE0BC1-1D4A-4AEE-8F66-E7799BF9ED8D}"/>
              </a:ext>
            </a:extLst>
          </p:cNvPr>
          <p:cNvGraphicFramePr>
            <a:graphicFrameLocks noGrp="1"/>
          </p:cNvGraphicFramePr>
          <p:nvPr>
            <p:extLst>
              <p:ext uri="{D42A27DB-BD31-4B8C-83A1-F6EECF244321}">
                <p14:modId xmlns:p14="http://schemas.microsoft.com/office/powerpoint/2010/main" val="133497488"/>
              </p:ext>
            </p:extLst>
          </p:nvPr>
        </p:nvGraphicFramePr>
        <p:xfrm>
          <a:off x="899592" y="2636912"/>
          <a:ext cx="6912767" cy="3243580"/>
        </p:xfrm>
        <a:graphic>
          <a:graphicData uri="http://schemas.openxmlformats.org/drawingml/2006/table">
            <a:tbl>
              <a:tblPr firstRow="1" firstCol="1" bandRow="1"/>
              <a:tblGrid>
                <a:gridCol w="2914691">
                  <a:extLst>
                    <a:ext uri="{9D8B030D-6E8A-4147-A177-3AD203B41FA5}">
                      <a16:colId xmlns:a16="http://schemas.microsoft.com/office/drawing/2014/main" val="2506388137"/>
                    </a:ext>
                  </a:extLst>
                </a:gridCol>
                <a:gridCol w="3998076">
                  <a:extLst>
                    <a:ext uri="{9D8B030D-6E8A-4147-A177-3AD203B41FA5}">
                      <a16:colId xmlns:a16="http://schemas.microsoft.com/office/drawing/2014/main" val="4002972932"/>
                    </a:ext>
                  </a:extLst>
                </a:gridCol>
              </a:tblGrid>
              <a:tr h="3168352">
                <a:tc>
                  <a:txBody>
                    <a:bodyPr/>
                    <a:lstStyle/>
                    <a:p>
                      <a:pPr algn="l">
                        <a:lnSpc>
                          <a:spcPts val="1275"/>
                        </a:lnSpc>
                      </a:pPr>
                      <a:r>
                        <a:rPr lang="nl-NL" sz="1200" b="1" dirty="0">
                          <a:effectLst/>
                          <a:latin typeface="Arial" panose="020B0604020202020204" pitchFamily="34" charset="0"/>
                          <a:ea typeface="Times New Roman" panose="02020603050405020304" pitchFamily="18" charset="0"/>
                          <a:cs typeface="Arial" panose="020B0604020202020204" pitchFamily="34" charset="0"/>
                        </a:rPr>
                        <a:t>(On)gevraagde  Adviezen en Instemmingsverzoeken:</a:t>
                      </a:r>
                      <a:endParaRPr lang="nl-NL"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lgn="l">
                        <a:lnSpc>
                          <a:spcPts val="1275"/>
                        </a:lnSpc>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Instemmingsverzoek inzake voedingsdienst locatie Groningen (januari 2021)</a:t>
                      </a:r>
                    </a:p>
                    <a:p>
                      <a:pPr marL="171450" indent="-171450" algn="l">
                        <a:lnSpc>
                          <a:spcPts val="1275"/>
                        </a:lnSpc>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Adviesrecht over voorgenomen besluit aanpassen van documenten “recht van betrokkenen” en “indienen inzageverzoek door patiënten”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75"/>
                        </a:lnSpc>
                      </a:pPr>
                      <a:r>
                        <a:rPr lang="nl-NL" sz="1200" b="1" dirty="0">
                          <a:effectLst/>
                          <a:latin typeface="Arial" panose="020B0604020202020204" pitchFamily="34" charset="0"/>
                          <a:ea typeface="Times New Roman" panose="02020603050405020304" pitchFamily="18" charset="0"/>
                          <a:cs typeface="Arial" panose="020B0604020202020204" pitchFamily="34" charset="0"/>
                        </a:rPr>
                        <a:t>Overige zaken:</a:t>
                      </a:r>
                      <a:endParaRPr lang="nl-NL" sz="120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dirty="0">
                          <a:effectLst/>
                          <a:latin typeface="Arial" panose="020B0604020202020204" pitchFamily="34" charset="0"/>
                          <a:ea typeface="Times New Roman" panose="02020603050405020304" pitchFamily="18" charset="0"/>
                          <a:cs typeface="Arial" panose="020B0604020202020204" pitchFamily="34" charset="0"/>
                        </a:rPr>
                        <a:t>Verbouwing DCG Groningen </a:t>
                      </a:r>
                      <a:r>
                        <a:rPr lang="nl-NL"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(Informatierecht ingevolge de WMCZ 2018 over het voorgenomen besluit inzake verbouwing locatie Groningen) </a:t>
                      </a:r>
                      <a:endParaRPr lang="nl-NL" sz="1200" dirty="0">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l">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Jaarplan 2022</a:t>
                      </a:r>
                    </a:p>
                    <a:p>
                      <a:pPr marL="171450" lvl="0" indent="-171450" algn="l">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Begroting 2022</a:t>
                      </a:r>
                    </a:p>
                    <a:p>
                      <a:pPr marL="171450" lvl="0" indent="-171450" algn="l">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Patiëntenzorg in tijden van corona </a:t>
                      </a:r>
                    </a:p>
                    <a:p>
                      <a:pPr marL="171450" lvl="0" indent="-171450" algn="l">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Samenwerking UMCG</a:t>
                      </a:r>
                    </a:p>
                    <a:p>
                      <a:pPr marL="171450" lvl="0" indent="-171450" algn="l">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Thuiswerkregeling i.p.v. reiskostenregeling voor leden van de Cliëntenraad</a:t>
                      </a:r>
                    </a:p>
                    <a:p>
                      <a:pPr marL="171450" lvl="0" indent="-171450" algn="l">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Actualiseren instellingsbesluit Cliëntenraad DCG aan de nieuwe wetgeving WMCZ 2018</a:t>
                      </a:r>
                    </a:p>
                    <a:p>
                      <a:pPr marL="171450" lvl="0" indent="-171450" algn="l">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Implementatie beeldbellen</a:t>
                      </a:r>
                    </a:p>
                    <a:p>
                      <a:pPr marL="171450" lvl="0" indent="-171450" algn="l">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Halfjaar evaluatie MIPP</a:t>
                      </a:r>
                    </a:p>
                    <a:p>
                      <a:pPr marL="171450" lvl="0" indent="-171450" algn="l">
                        <a:buFont typeface="Arial" panose="020B0604020202020204" pitchFamily="34" charset="0"/>
                        <a:buChar char="•"/>
                      </a:pPr>
                      <a:r>
                        <a:rPr lang="nl-NL" sz="1200" dirty="0">
                          <a:effectLst/>
                          <a:latin typeface="Arial" panose="020B0604020202020204" pitchFamily="34" charset="0"/>
                          <a:ea typeface="Times New Roman" panose="02020603050405020304" pitchFamily="18" charset="0"/>
                          <a:cs typeface="Arial" panose="020B0604020202020204" pitchFamily="34" charset="0"/>
                        </a:rPr>
                        <a:t>Informatierecht ingevolge de WMCZ 2018 over het voorgenomen besluit inzake verbouwing locatie Groningen </a:t>
                      </a:r>
                    </a:p>
                    <a:p>
                      <a:pPr marL="228600" algn="l"/>
                      <a:r>
                        <a:rPr lang="nl-NL" sz="1000"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11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246408"/>
                  </a:ext>
                </a:extLst>
              </a:tr>
            </a:tbl>
          </a:graphicData>
        </a:graphic>
      </p:graphicFrame>
    </p:spTree>
    <p:extLst>
      <p:ext uri="{BB962C8B-B14F-4D97-AF65-F5344CB8AC3E}">
        <p14:creationId xmlns:p14="http://schemas.microsoft.com/office/powerpoint/2010/main" val="163285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E42C2-DB5C-4C7D-8C1B-6A43B472CF43}"/>
              </a:ext>
            </a:extLst>
          </p:cNvPr>
          <p:cNvSpPr>
            <a:spLocks noGrp="1"/>
          </p:cNvSpPr>
          <p:nvPr>
            <p:ph type="title"/>
          </p:nvPr>
        </p:nvSpPr>
        <p:spPr/>
        <p:txBody>
          <a:bodyPr/>
          <a:lstStyle/>
          <a:p>
            <a:r>
              <a:rPr lang="nl-NL" dirty="0"/>
              <a:t>Jaarplan 2022</a:t>
            </a:r>
          </a:p>
        </p:txBody>
      </p:sp>
      <p:sp>
        <p:nvSpPr>
          <p:cNvPr id="3" name="Tijdelijke aanduiding voor inhoud 2">
            <a:extLst>
              <a:ext uri="{FF2B5EF4-FFF2-40B4-BE49-F238E27FC236}">
                <a16:creationId xmlns:a16="http://schemas.microsoft.com/office/drawing/2014/main" id="{DF01AAEF-B0B9-446D-908F-D84E2A064DA4}"/>
              </a:ext>
            </a:extLst>
          </p:cNvPr>
          <p:cNvSpPr>
            <a:spLocks noGrp="1"/>
          </p:cNvSpPr>
          <p:nvPr>
            <p:ph idx="1"/>
          </p:nvPr>
        </p:nvSpPr>
        <p:spPr/>
        <p:txBody>
          <a:bodyPr>
            <a:normAutofit fontScale="92500" lnSpcReduction="10000"/>
          </a:bodyPr>
          <a:lstStyle/>
          <a:p>
            <a:r>
              <a:rPr lang="nl-NL" sz="1600" dirty="0"/>
              <a:t>Bestendigen van de open communicatie zowel vanuit CR als DCG.</a:t>
            </a:r>
          </a:p>
          <a:p>
            <a:r>
              <a:rPr lang="nl-NL" sz="1600" dirty="0"/>
              <a:t>Betrokkenheid CR leden onveranderd hoog.</a:t>
            </a:r>
          </a:p>
          <a:p>
            <a:r>
              <a:rPr lang="nl-NL" sz="1600" dirty="0"/>
              <a:t>Veranderende omstandigheden (o.a. Corona) biedt ook kansen: hybride vergaderingen, </a:t>
            </a:r>
            <a:r>
              <a:rPr lang="nl-NL" sz="1600" dirty="0" err="1"/>
              <a:t>webinar</a:t>
            </a:r>
            <a:r>
              <a:rPr lang="nl-NL" sz="1600" dirty="0"/>
              <a:t> concept gebruiken voor bekendheid CR.</a:t>
            </a:r>
          </a:p>
          <a:p>
            <a:r>
              <a:rPr lang="nl-NL" sz="1600" dirty="0"/>
              <a:t>Eigen regie door digitale toepassingen (gegevens beschikbaar t.b.v. PGO).</a:t>
            </a:r>
          </a:p>
          <a:p>
            <a:r>
              <a:rPr lang="nl-NL" sz="1600" dirty="0"/>
              <a:t>Aandacht voor: cliënten zeggenschap over hun behandeling.</a:t>
            </a:r>
          </a:p>
          <a:p>
            <a:r>
              <a:rPr lang="nl-NL" sz="1600" dirty="0"/>
              <a:t>Expertise CR leden uitbouwen door vaker uitnodigen deskundigen, o.a. op gebied van:</a:t>
            </a:r>
          </a:p>
          <a:p>
            <a:pPr lvl="1"/>
            <a:r>
              <a:rPr lang="nl-NL" sz="1200" dirty="0" err="1"/>
              <a:t>E-Health</a:t>
            </a:r>
            <a:r>
              <a:rPr lang="nl-NL" sz="1200" dirty="0"/>
              <a:t>/ICT oplossingen</a:t>
            </a:r>
          </a:p>
          <a:p>
            <a:pPr lvl="1"/>
            <a:r>
              <a:rPr lang="nl-NL" sz="1200" dirty="0"/>
              <a:t>Innovaties</a:t>
            </a:r>
          </a:p>
          <a:p>
            <a:pPr lvl="1"/>
            <a:r>
              <a:rPr lang="nl-NL" sz="1200" dirty="0"/>
              <a:t>Verbouwing</a:t>
            </a:r>
          </a:p>
          <a:p>
            <a:pPr lvl="1"/>
            <a:r>
              <a:rPr lang="nl-NL" sz="1200" dirty="0"/>
              <a:t>Veranderingen in de zorg</a:t>
            </a:r>
          </a:p>
          <a:p>
            <a:pPr lvl="1"/>
            <a:r>
              <a:rPr lang="nl-NL" sz="1200" dirty="0"/>
              <a:t>Wetgeving</a:t>
            </a:r>
          </a:p>
          <a:p>
            <a:pPr marL="457200" lvl="1" indent="0">
              <a:buNone/>
            </a:pPr>
            <a:r>
              <a:rPr lang="nl-NL" sz="1600" dirty="0"/>
              <a:t>Zorgen dat we als CR leden op de hoogte zijn en blijven en zodoende betrokkenheid vergroten.</a:t>
            </a:r>
          </a:p>
          <a:p>
            <a:pPr marL="400050"/>
            <a:r>
              <a:rPr lang="nl-NL" sz="1600" dirty="0"/>
              <a:t>Meer helderheid creëren richting achterban/patiënten m.b.t. rol van de CR; als het weer kan, naar de patiënt toe (fysiek). In verlengde hiervan: verhogen animo toetreden tot CR (actieve werving)</a:t>
            </a:r>
          </a:p>
          <a:p>
            <a:pPr marL="400050"/>
            <a:r>
              <a:rPr lang="nl-NL" sz="1600" b="1" dirty="0"/>
              <a:t>BOT</a:t>
            </a:r>
            <a:r>
              <a:rPr lang="nl-NL" sz="1600" dirty="0"/>
              <a:t>-sessies: met de </a:t>
            </a:r>
            <a:r>
              <a:rPr lang="nl-NL" sz="1600" b="1" dirty="0"/>
              <a:t>B</a:t>
            </a:r>
            <a:r>
              <a:rPr lang="nl-NL" sz="1600" dirty="0"/>
              <a:t>enen-</a:t>
            </a:r>
            <a:r>
              <a:rPr lang="nl-NL" sz="1600" b="1" dirty="0"/>
              <a:t>O</a:t>
            </a:r>
            <a:r>
              <a:rPr lang="nl-NL" sz="1600" dirty="0"/>
              <a:t>p-</a:t>
            </a:r>
            <a:r>
              <a:rPr lang="nl-NL" sz="1600" b="1" dirty="0"/>
              <a:t>T</a:t>
            </a:r>
            <a:r>
              <a:rPr lang="nl-NL" sz="1600" dirty="0"/>
              <a:t>afel sessies </a:t>
            </a:r>
            <a:r>
              <a:rPr lang="nl-NL" sz="1600" dirty="0">
                <a:sym typeface="Wingdings" panose="05000000000000000000" pitchFamily="2" charset="2"/>
              </a:rPr>
              <a:t> brainstormen en nieuwe ideeën genereren, met name op gebied van </a:t>
            </a:r>
            <a:r>
              <a:rPr lang="nl-NL" sz="1600" dirty="0" err="1">
                <a:sym typeface="Wingdings" panose="05000000000000000000" pitchFamily="2" charset="2"/>
              </a:rPr>
              <a:t>E-Health</a:t>
            </a:r>
            <a:r>
              <a:rPr lang="nl-NL" sz="1600" dirty="0">
                <a:sym typeface="Wingdings" panose="05000000000000000000" pitchFamily="2" charset="2"/>
              </a:rPr>
              <a:t>, </a:t>
            </a:r>
            <a:r>
              <a:rPr lang="nl-NL" sz="1600" dirty="0" err="1">
                <a:sym typeface="Wingdings" panose="05000000000000000000" pitchFamily="2" charset="2"/>
              </a:rPr>
              <a:t>self</a:t>
            </a:r>
            <a:r>
              <a:rPr lang="nl-NL" sz="1600" dirty="0">
                <a:sym typeface="Wingdings" panose="05000000000000000000" pitchFamily="2" charset="2"/>
              </a:rPr>
              <a:t>-management, gezonde </a:t>
            </a:r>
            <a:r>
              <a:rPr lang="nl-NL" sz="1600" dirty="0" err="1">
                <a:sym typeface="Wingdings" panose="05000000000000000000" pitchFamily="2" charset="2"/>
              </a:rPr>
              <a:t>llifestyle</a:t>
            </a:r>
            <a:r>
              <a:rPr lang="nl-NL" sz="1600" dirty="0">
                <a:sym typeface="Wingdings" panose="05000000000000000000" pitchFamily="2" charset="2"/>
              </a:rPr>
              <a:t>.</a:t>
            </a:r>
          </a:p>
          <a:p>
            <a:pPr marL="400050"/>
            <a:endParaRPr lang="nl-NL" sz="1600" dirty="0"/>
          </a:p>
          <a:p>
            <a:pPr marL="400050"/>
            <a:endParaRPr lang="nl-NL" sz="1600" dirty="0"/>
          </a:p>
          <a:p>
            <a:pPr marL="400050"/>
            <a:endParaRPr lang="nl-NL" sz="1600" dirty="0"/>
          </a:p>
          <a:p>
            <a:pPr marL="400050"/>
            <a:endParaRPr lang="nl-NL" sz="1600" dirty="0"/>
          </a:p>
          <a:p>
            <a:endParaRPr lang="nl-NL" sz="1600" dirty="0"/>
          </a:p>
          <a:p>
            <a:endParaRPr lang="nl-NL" sz="1600" dirty="0"/>
          </a:p>
          <a:p>
            <a:endParaRPr lang="nl-NL" sz="1600" dirty="0"/>
          </a:p>
          <a:p>
            <a:endParaRPr lang="nl-NL" dirty="0"/>
          </a:p>
        </p:txBody>
      </p:sp>
    </p:spTree>
    <p:extLst>
      <p:ext uri="{BB962C8B-B14F-4D97-AF65-F5344CB8AC3E}">
        <p14:creationId xmlns:p14="http://schemas.microsoft.com/office/powerpoint/2010/main" val="1029700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E42C2-DB5C-4C7D-8C1B-6A43B472CF43}"/>
              </a:ext>
            </a:extLst>
          </p:cNvPr>
          <p:cNvSpPr>
            <a:spLocks noGrp="1"/>
          </p:cNvSpPr>
          <p:nvPr>
            <p:ph type="title"/>
          </p:nvPr>
        </p:nvSpPr>
        <p:spPr/>
        <p:txBody>
          <a:bodyPr/>
          <a:lstStyle/>
          <a:p>
            <a:r>
              <a:rPr lang="nl-NL" dirty="0"/>
              <a:t>DCG Jaarplan 2022</a:t>
            </a:r>
          </a:p>
        </p:txBody>
      </p:sp>
      <p:sp>
        <p:nvSpPr>
          <p:cNvPr id="3" name="Tijdelijke aanduiding voor inhoud 2">
            <a:extLst>
              <a:ext uri="{FF2B5EF4-FFF2-40B4-BE49-F238E27FC236}">
                <a16:creationId xmlns:a16="http://schemas.microsoft.com/office/drawing/2014/main" id="{DF01AAEF-B0B9-446D-908F-D84E2A064DA4}"/>
              </a:ext>
            </a:extLst>
          </p:cNvPr>
          <p:cNvSpPr>
            <a:spLocks noGrp="1"/>
          </p:cNvSpPr>
          <p:nvPr>
            <p:ph idx="1"/>
          </p:nvPr>
        </p:nvSpPr>
        <p:spPr/>
        <p:txBody>
          <a:bodyPr>
            <a:normAutofit/>
          </a:bodyPr>
          <a:lstStyle/>
          <a:p>
            <a:pPr marL="400050"/>
            <a:r>
              <a:rPr lang="nl-NL" sz="1600" dirty="0"/>
              <a:t>Verwachte advies/instemmingsverzoeken naar aanleiding van het jaarplan 2022 DCG:</a:t>
            </a:r>
          </a:p>
          <a:p>
            <a:pPr marL="800100" lvl="1"/>
            <a:r>
              <a:rPr lang="nl-NL" sz="1200" dirty="0"/>
              <a:t>Implementatie screeningsmethode kwetsbare patiënten</a:t>
            </a:r>
          </a:p>
          <a:p>
            <a:pPr marL="800100" lvl="1"/>
            <a:r>
              <a:rPr lang="nl-NL" sz="1200" dirty="0"/>
              <a:t>Actualisatie voorlichtingsmateriaal voor patiënten</a:t>
            </a:r>
          </a:p>
          <a:p>
            <a:pPr marL="800100" lvl="1"/>
            <a:r>
              <a:rPr lang="nl-NL" sz="1200" dirty="0"/>
              <a:t>Patiënt tevredenheidsonderzoek 2021: plan van aanpak</a:t>
            </a:r>
          </a:p>
          <a:p>
            <a:pPr marL="800100" lvl="1"/>
            <a:r>
              <a:rPr lang="nl-NL" sz="1200" dirty="0"/>
              <a:t>Patiënt tevredenheidsonderzoek voor de toekomst; verandering methodologie?</a:t>
            </a:r>
          </a:p>
          <a:p>
            <a:pPr marL="800100" lvl="1"/>
            <a:r>
              <a:rPr lang="nl-NL" sz="1200" dirty="0"/>
              <a:t>Thuisdialyse DCG; aanpassingen voor de toekomst?</a:t>
            </a:r>
          </a:p>
          <a:p>
            <a:pPr marL="800100" lvl="1"/>
            <a:r>
              <a:rPr lang="nl-NL" sz="1200" dirty="0"/>
              <a:t>Samenwerking UMCG&lt;&gt;DCG</a:t>
            </a:r>
          </a:p>
          <a:p>
            <a:pPr marL="800100" lvl="1"/>
            <a:r>
              <a:rPr lang="nl-NL" sz="1200" dirty="0"/>
              <a:t>Samenwerking in de regio (eventueel)</a:t>
            </a:r>
          </a:p>
          <a:p>
            <a:pPr marL="800100" lvl="1"/>
            <a:endParaRPr lang="nl-NL" sz="1200" dirty="0"/>
          </a:p>
          <a:p>
            <a:pPr marL="400050"/>
            <a:r>
              <a:rPr lang="nl-NL" sz="1600" dirty="0"/>
              <a:t>Informatierecht</a:t>
            </a:r>
          </a:p>
          <a:p>
            <a:pPr marL="800100" lvl="1"/>
            <a:r>
              <a:rPr lang="nl-NL" sz="1200" dirty="0"/>
              <a:t>Evaluatie corona-aanpak</a:t>
            </a:r>
          </a:p>
          <a:p>
            <a:pPr marL="800100" lvl="1"/>
            <a:r>
              <a:rPr lang="nl-NL" sz="1200" dirty="0"/>
              <a:t>Verbouwing locatie Groningen</a:t>
            </a:r>
          </a:p>
          <a:p>
            <a:pPr marL="800100" lvl="1"/>
            <a:r>
              <a:rPr lang="nl-NL" sz="1200" dirty="0"/>
              <a:t>25-jarig jubileum DCG: acties voor patiënten</a:t>
            </a:r>
          </a:p>
          <a:p>
            <a:pPr marL="800100" lvl="1"/>
            <a:r>
              <a:rPr lang="nl-NL" sz="1200" dirty="0"/>
              <a:t>Implementatie VIPP-5</a:t>
            </a:r>
          </a:p>
          <a:p>
            <a:pPr marL="800100" lvl="1"/>
            <a:r>
              <a:rPr lang="nl-NL" sz="1200" dirty="0"/>
              <a:t>Toekomst kwaliteitssysteem DCG</a:t>
            </a:r>
          </a:p>
          <a:p>
            <a:pPr marL="800100" lvl="1"/>
            <a:r>
              <a:rPr lang="nl-NL" sz="1200" dirty="0"/>
              <a:t>Informatiebeveiliging DCG</a:t>
            </a:r>
          </a:p>
          <a:p>
            <a:pPr marL="800100" lvl="1"/>
            <a:r>
              <a:rPr lang="nl-NL" sz="1200" dirty="0"/>
              <a:t>Innovatie-initiatieven voor patiënten (in relatie tot duurzaamheid)</a:t>
            </a:r>
          </a:p>
          <a:p>
            <a:pPr marL="800100" lvl="1"/>
            <a:endParaRPr lang="nl-NL" sz="1200" dirty="0"/>
          </a:p>
          <a:p>
            <a:pPr marL="400050"/>
            <a:endParaRPr lang="nl-NL" sz="1600" dirty="0"/>
          </a:p>
          <a:p>
            <a:pPr marL="400050"/>
            <a:endParaRPr lang="nl-NL" sz="1600" dirty="0"/>
          </a:p>
          <a:p>
            <a:pPr marL="400050"/>
            <a:endParaRPr lang="nl-NL" sz="1600" dirty="0"/>
          </a:p>
          <a:p>
            <a:pPr marL="400050"/>
            <a:endParaRPr lang="nl-NL" sz="1600" dirty="0"/>
          </a:p>
          <a:p>
            <a:pPr marL="400050"/>
            <a:endParaRPr lang="nl-NL" sz="1600" dirty="0"/>
          </a:p>
          <a:p>
            <a:endParaRPr lang="nl-NL" sz="1600" dirty="0"/>
          </a:p>
          <a:p>
            <a:endParaRPr lang="nl-NL" sz="1600" dirty="0"/>
          </a:p>
          <a:p>
            <a:endParaRPr lang="nl-NL" sz="1600" dirty="0"/>
          </a:p>
          <a:p>
            <a:endParaRPr lang="nl-NL" dirty="0"/>
          </a:p>
        </p:txBody>
      </p:sp>
    </p:spTree>
    <p:extLst>
      <p:ext uri="{BB962C8B-B14F-4D97-AF65-F5344CB8AC3E}">
        <p14:creationId xmlns:p14="http://schemas.microsoft.com/office/powerpoint/2010/main" val="1339746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5240E3-B79B-4F76-8D0D-2A05485CC21E}"/>
              </a:ext>
            </a:extLst>
          </p:cNvPr>
          <p:cNvSpPr>
            <a:spLocks noGrp="1"/>
          </p:cNvSpPr>
          <p:nvPr>
            <p:ph type="title"/>
          </p:nvPr>
        </p:nvSpPr>
        <p:spPr/>
        <p:txBody>
          <a:bodyPr/>
          <a:lstStyle/>
          <a:p>
            <a:r>
              <a:rPr lang="nl-NL" dirty="0"/>
              <a:t>Afsluiting</a:t>
            </a:r>
          </a:p>
        </p:txBody>
      </p:sp>
      <p:sp>
        <p:nvSpPr>
          <p:cNvPr id="3" name="Tijdelijke aanduiding voor inhoud 2">
            <a:extLst>
              <a:ext uri="{FF2B5EF4-FFF2-40B4-BE49-F238E27FC236}">
                <a16:creationId xmlns:a16="http://schemas.microsoft.com/office/drawing/2014/main" id="{EF4AD657-CC77-4059-8772-74C778DA8548}"/>
              </a:ext>
            </a:extLst>
          </p:cNvPr>
          <p:cNvSpPr>
            <a:spLocks noGrp="1"/>
          </p:cNvSpPr>
          <p:nvPr>
            <p:ph idx="1"/>
          </p:nvPr>
        </p:nvSpPr>
        <p:spPr/>
        <p:txBody>
          <a:bodyPr/>
          <a:lstStyle/>
          <a:p>
            <a:endParaRPr lang="nl-NL" dirty="0"/>
          </a:p>
          <a:p>
            <a:endParaRPr lang="nl-NL" dirty="0"/>
          </a:p>
          <a:p>
            <a:endParaRPr lang="nl-NL" dirty="0"/>
          </a:p>
          <a:p>
            <a:pPr marL="0" indent="0" algn="ctr">
              <a:buNone/>
            </a:pPr>
            <a:r>
              <a:rPr lang="nl-NL" sz="4400" dirty="0"/>
              <a:t>Bedankt voor uw aandacht!</a:t>
            </a:r>
          </a:p>
        </p:txBody>
      </p:sp>
    </p:spTree>
    <p:extLst>
      <p:ext uri="{BB962C8B-B14F-4D97-AF65-F5344CB8AC3E}">
        <p14:creationId xmlns:p14="http://schemas.microsoft.com/office/powerpoint/2010/main" val="1242867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F4AD657-CC77-4059-8772-74C778DA8548}"/>
              </a:ext>
            </a:extLst>
          </p:cNvPr>
          <p:cNvSpPr>
            <a:spLocks noGrp="1"/>
          </p:cNvSpPr>
          <p:nvPr>
            <p:ph idx="1"/>
          </p:nvPr>
        </p:nvSpPr>
        <p:spPr/>
        <p:txBody>
          <a:bodyPr/>
          <a:lstStyle/>
          <a:p>
            <a:pPr marL="0" indent="0" algn="ctr">
              <a:buNone/>
            </a:pPr>
            <a:endParaRPr lang="nl-NL" dirty="0">
              <a:solidFill>
                <a:srgbClr val="FF0000"/>
              </a:solidFill>
            </a:endParaRPr>
          </a:p>
          <a:p>
            <a:pPr marL="0" indent="0" algn="ctr">
              <a:buNone/>
            </a:pPr>
            <a:endParaRPr lang="nl-NL" dirty="0">
              <a:solidFill>
                <a:srgbClr val="FF0000"/>
              </a:solidFill>
            </a:endParaRPr>
          </a:p>
          <a:p>
            <a:pPr marL="0" indent="0" algn="ctr">
              <a:buNone/>
            </a:pPr>
            <a:endParaRPr lang="nl-NL" dirty="0">
              <a:solidFill>
                <a:srgbClr val="FF0000"/>
              </a:solidFill>
            </a:endParaRPr>
          </a:p>
          <a:p>
            <a:pPr marL="0" indent="0" algn="ctr">
              <a:buNone/>
            </a:pPr>
            <a:r>
              <a:rPr lang="nl-NL" sz="4400" dirty="0">
                <a:solidFill>
                  <a:srgbClr val="CD0B09"/>
                </a:solidFill>
                <a:latin typeface="Montserrat" panose="02000505000000020004" pitchFamily="2" charset="0"/>
                <a:ea typeface="+mj-ea"/>
                <a:cs typeface="+mj-cs"/>
              </a:rPr>
              <a:t>Vragen?</a:t>
            </a:r>
          </a:p>
        </p:txBody>
      </p:sp>
    </p:spTree>
    <p:extLst>
      <p:ext uri="{BB962C8B-B14F-4D97-AF65-F5344CB8AC3E}">
        <p14:creationId xmlns:p14="http://schemas.microsoft.com/office/powerpoint/2010/main" val="1038869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sz="2600" dirty="0" err="1"/>
              <a:t>Kennismaking</a:t>
            </a:r>
            <a:endParaRPr lang="en-US" sz="2600" dirty="0"/>
          </a:p>
          <a:p>
            <a:r>
              <a:rPr lang="en-US" sz="2600" dirty="0" err="1"/>
              <a:t>Werkzaamheden</a:t>
            </a:r>
            <a:r>
              <a:rPr lang="en-US" sz="2600" dirty="0"/>
              <a:t> </a:t>
            </a:r>
            <a:r>
              <a:rPr lang="en-US" sz="2600" dirty="0" err="1"/>
              <a:t>Cliëntenraad</a:t>
            </a:r>
            <a:endParaRPr lang="en-US" sz="2600" dirty="0"/>
          </a:p>
          <a:p>
            <a:r>
              <a:rPr lang="en-US" sz="2600" dirty="0" err="1"/>
              <a:t>Werkzaamheden</a:t>
            </a:r>
            <a:r>
              <a:rPr lang="en-US" sz="2600" dirty="0"/>
              <a:t> </a:t>
            </a:r>
            <a:r>
              <a:rPr lang="en-US" sz="2600" dirty="0" err="1"/>
              <a:t>leden</a:t>
            </a:r>
            <a:r>
              <a:rPr lang="en-US" sz="2600" dirty="0"/>
              <a:t> </a:t>
            </a:r>
            <a:r>
              <a:rPr lang="en-US" sz="2600" dirty="0" err="1"/>
              <a:t>Cliëntenraad</a:t>
            </a:r>
            <a:endParaRPr lang="en-US" sz="2600" dirty="0"/>
          </a:p>
          <a:p>
            <a:r>
              <a:rPr lang="en-US" sz="2600" dirty="0" err="1"/>
              <a:t>Jaarverslag</a:t>
            </a:r>
            <a:r>
              <a:rPr lang="en-US" sz="2600" dirty="0"/>
              <a:t> 2020</a:t>
            </a:r>
          </a:p>
          <a:p>
            <a:r>
              <a:rPr lang="en-US" sz="2600" dirty="0" err="1"/>
              <a:t>Jaarplan</a:t>
            </a:r>
            <a:r>
              <a:rPr lang="en-US" sz="2600" dirty="0"/>
              <a:t> 2021</a:t>
            </a:r>
          </a:p>
          <a:p>
            <a:r>
              <a:rPr lang="en-US" sz="2600" dirty="0" err="1"/>
              <a:t>Afsluiting</a:t>
            </a:r>
            <a:endParaRPr lang="en-US" sz="2600" dirty="0"/>
          </a:p>
          <a:p>
            <a:r>
              <a:rPr lang="en-US" sz="2600" dirty="0" err="1"/>
              <a:t>Vragen</a:t>
            </a:r>
            <a:endParaRPr lang="en-US" sz="2600" dirty="0"/>
          </a:p>
          <a:p>
            <a:pPr marL="457200" lvl="1" indent="0">
              <a:buNone/>
            </a:pPr>
            <a:endParaRPr lang="en-US" dirty="0"/>
          </a:p>
          <a:p>
            <a:pPr lvl="1"/>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4073387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52609C-36E1-417D-8534-426E05A17639}"/>
              </a:ext>
            </a:extLst>
          </p:cNvPr>
          <p:cNvSpPr>
            <a:spLocks noGrp="1"/>
          </p:cNvSpPr>
          <p:nvPr>
            <p:ph type="title"/>
          </p:nvPr>
        </p:nvSpPr>
        <p:spPr/>
        <p:txBody>
          <a:bodyPr/>
          <a:lstStyle/>
          <a:p>
            <a:r>
              <a:rPr lang="nl-NL" dirty="0"/>
              <a:t>Kennismaking</a:t>
            </a:r>
          </a:p>
        </p:txBody>
      </p:sp>
      <p:sp>
        <p:nvSpPr>
          <p:cNvPr id="3" name="Tijdelijke aanduiding voor inhoud 2">
            <a:extLst>
              <a:ext uri="{FF2B5EF4-FFF2-40B4-BE49-F238E27FC236}">
                <a16:creationId xmlns:a16="http://schemas.microsoft.com/office/drawing/2014/main" id="{C78391F3-F2A2-4AC5-9302-5280766C80CC}"/>
              </a:ext>
            </a:extLst>
          </p:cNvPr>
          <p:cNvSpPr>
            <a:spLocks noGrp="1"/>
          </p:cNvSpPr>
          <p:nvPr>
            <p:ph idx="1"/>
          </p:nvPr>
        </p:nvSpPr>
        <p:spPr/>
        <p:txBody>
          <a:bodyPr>
            <a:normAutofit/>
          </a:bodyPr>
          <a:lstStyle/>
          <a:p>
            <a:r>
              <a:rPr lang="nl-NL" dirty="0"/>
              <a:t>Leden Cliëntenraad (CR) Dialyse Centrum Groningen (DCG)</a:t>
            </a:r>
          </a:p>
          <a:p>
            <a:pPr lvl="1"/>
            <a:r>
              <a:rPr lang="nl-NL" dirty="0"/>
              <a:t>Carin Wolters-</a:t>
            </a:r>
            <a:r>
              <a:rPr lang="nl-NL" dirty="0" err="1"/>
              <a:t>Mous</a:t>
            </a:r>
            <a:endParaRPr lang="nl-NL" dirty="0"/>
          </a:p>
          <a:p>
            <a:pPr lvl="1"/>
            <a:r>
              <a:rPr lang="nl-NL" dirty="0"/>
              <a:t>Willem Pastoor (</a:t>
            </a:r>
            <a:r>
              <a:rPr lang="nl-NL" dirty="0" err="1"/>
              <a:t>vice</a:t>
            </a:r>
            <a:r>
              <a:rPr lang="nl-NL" dirty="0"/>
              <a:t> </a:t>
            </a:r>
            <a:r>
              <a:rPr lang="nl-NL" dirty="0" err="1"/>
              <a:t>vz.</a:t>
            </a:r>
            <a:r>
              <a:rPr lang="nl-NL" dirty="0"/>
              <a:t>)</a:t>
            </a:r>
          </a:p>
          <a:p>
            <a:pPr lvl="1"/>
            <a:r>
              <a:rPr lang="nl-NL" dirty="0"/>
              <a:t>Sjoerd Jorritsma</a:t>
            </a:r>
          </a:p>
          <a:p>
            <a:pPr lvl="1"/>
            <a:r>
              <a:rPr lang="nl-NL" dirty="0"/>
              <a:t>Dick de Jonge (</a:t>
            </a:r>
            <a:r>
              <a:rPr lang="nl-NL" dirty="0" err="1"/>
              <a:t>vz.</a:t>
            </a:r>
            <a:r>
              <a:rPr lang="nl-NL" dirty="0"/>
              <a:t>)</a:t>
            </a:r>
          </a:p>
          <a:p>
            <a:pPr lvl="1"/>
            <a:endParaRPr lang="nl-NL" dirty="0"/>
          </a:p>
          <a:p>
            <a:pPr lvl="1"/>
            <a:r>
              <a:rPr lang="nl-NL" dirty="0"/>
              <a:t>Paula Holwerda (beëindiging lidmaatschap Cliëntenraad m.i.v. 1-12-2021 op eigen verzoek)</a:t>
            </a:r>
          </a:p>
          <a:p>
            <a:pPr lvl="1"/>
            <a:endParaRPr lang="nl-NL" dirty="0"/>
          </a:p>
          <a:p>
            <a:pPr lvl="1"/>
            <a:endParaRPr lang="nl-NL" dirty="0"/>
          </a:p>
          <a:p>
            <a:pPr lvl="1"/>
            <a:endParaRPr lang="nl-NL" dirty="0"/>
          </a:p>
          <a:p>
            <a:pPr lvl="1"/>
            <a:endParaRPr lang="nl-NL" dirty="0"/>
          </a:p>
        </p:txBody>
      </p:sp>
    </p:spTree>
    <p:extLst>
      <p:ext uri="{BB962C8B-B14F-4D97-AF65-F5344CB8AC3E}">
        <p14:creationId xmlns:p14="http://schemas.microsoft.com/office/powerpoint/2010/main" val="3548741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386AED-F904-4AB5-AFF1-43E83EFAB158}"/>
              </a:ext>
            </a:extLst>
          </p:cNvPr>
          <p:cNvSpPr>
            <a:spLocks noGrp="1"/>
          </p:cNvSpPr>
          <p:nvPr>
            <p:ph type="title"/>
          </p:nvPr>
        </p:nvSpPr>
        <p:spPr/>
        <p:txBody>
          <a:bodyPr>
            <a:normAutofit fontScale="90000"/>
          </a:bodyPr>
          <a:lstStyle/>
          <a:p>
            <a:r>
              <a:rPr lang="nl-NL" dirty="0"/>
              <a:t>Werkzaamheden Cliëntenraad</a:t>
            </a:r>
          </a:p>
        </p:txBody>
      </p:sp>
      <p:sp>
        <p:nvSpPr>
          <p:cNvPr id="3" name="Tijdelijke aanduiding voor inhoud 2">
            <a:extLst>
              <a:ext uri="{FF2B5EF4-FFF2-40B4-BE49-F238E27FC236}">
                <a16:creationId xmlns:a16="http://schemas.microsoft.com/office/drawing/2014/main" id="{66B46A07-F4B7-4387-8EB3-6520D52D6498}"/>
              </a:ext>
            </a:extLst>
          </p:cNvPr>
          <p:cNvSpPr>
            <a:spLocks noGrp="1"/>
          </p:cNvSpPr>
          <p:nvPr>
            <p:ph idx="1"/>
          </p:nvPr>
        </p:nvSpPr>
        <p:spPr>
          <a:xfrm>
            <a:off x="457200" y="1600200"/>
            <a:ext cx="8363272" cy="4525963"/>
          </a:xfrm>
        </p:spPr>
        <p:txBody>
          <a:bodyPr>
            <a:normAutofit fontScale="70000" lnSpcReduction="20000"/>
          </a:bodyPr>
          <a:lstStyle/>
          <a:p>
            <a:pPr lvl="1"/>
            <a:r>
              <a:rPr lang="nl-NL" dirty="0"/>
              <a:t>Periodiek update ontvangen m.b.t. Corona maatregelen DCG;</a:t>
            </a:r>
          </a:p>
          <a:p>
            <a:pPr lvl="1"/>
            <a:r>
              <a:rPr lang="nl-NL" dirty="0"/>
              <a:t>1 x per maand vergaderen (m.u.v. juli en augustus); online via MS Teams vanwege Corona maatregelen; we maken gebruik van de vergadertool </a:t>
            </a:r>
            <a:r>
              <a:rPr lang="nl-NL" dirty="0" err="1"/>
              <a:t>iBabs</a:t>
            </a:r>
            <a:r>
              <a:rPr lang="nl-NL" dirty="0"/>
              <a:t>;</a:t>
            </a:r>
          </a:p>
          <a:p>
            <a:pPr lvl="1"/>
            <a:r>
              <a:rPr lang="nl-NL" dirty="0"/>
              <a:t>Tweede helft van de vergadering overleg met directeur Algemene Zaken mevrouw drs. T.A.Y.C. Lips MBA;</a:t>
            </a:r>
          </a:p>
          <a:p>
            <a:pPr lvl="1"/>
            <a:r>
              <a:rPr lang="nl-NL" dirty="0"/>
              <a:t>Uitnodigen van gasten (specifieke expertise);</a:t>
            </a:r>
          </a:p>
          <a:p>
            <a:pPr lvl="1"/>
            <a:r>
              <a:rPr lang="nl-NL" dirty="0"/>
              <a:t>Bespreken en opstellen jaarplan en vooruitblik;</a:t>
            </a:r>
          </a:p>
          <a:p>
            <a:pPr lvl="1"/>
            <a:r>
              <a:rPr lang="nl-NL" dirty="0"/>
              <a:t>Meerjarenplanning DCG: CR betrokken geweest bij het </a:t>
            </a:r>
            <a:r>
              <a:rPr lang="nl-NL" dirty="0" err="1"/>
              <a:t>Meerjaren</a:t>
            </a:r>
            <a:r>
              <a:rPr lang="nl-NL" dirty="0"/>
              <a:t> Beleidsplan (MJBP);</a:t>
            </a:r>
          </a:p>
          <a:p>
            <a:pPr lvl="1"/>
            <a:r>
              <a:rPr lang="nl-NL" dirty="0"/>
              <a:t>Behandelen gevraagde adviezen en initiatief tot ongevraagde adviezen;</a:t>
            </a:r>
          </a:p>
          <a:p>
            <a:pPr lvl="1"/>
            <a:r>
              <a:rPr lang="nl-NL" dirty="0"/>
              <a:t>Behandelen beleidszaken;</a:t>
            </a:r>
          </a:p>
          <a:p>
            <a:pPr lvl="1"/>
            <a:r>
              <a:rPr lang="nl-NL" dirty="0"/>
              <a:t>Onderhouden contact met medewerkers DCG;</a:t>
            </a:r>
          </a:p>
          <a:p>
            <a:pPr lvl="1"/>
            <a:r>
              <a:rPr lang="nl-NL" dirty="0" err="1"/>
              <a:t>DeelnameTaxi</a:t>
            </a:r>
            <a:r>
              <a:rPr lang="nl-NL" dirty="0"/>
              <a:t>-overleg;</a:t>
            </a:r>
          </a:p>
          <a:p>
            <a:pPr lvl="1"/>
            <a:r>
              <a:rPr lang="nl-NL" dirty="0"/>
              <a:t>MIPP (Melding Incidenten Patiënt Personeel);</a:t>
            </a:r>
          </a:p>
          <a:p>
            <a:pPr lvl="1"/>
            <a:r>
              <a:rPr lang="nl-NL" dirty="0"/>
              <a:t>Input Nieuwsbrief Dialyse Centrum Groningen.</a:t>
            </a:r>
          </a:p>
          <a:p>
            <a:pPr marL="457200" lvl="1" indent="0">
              <a:buNone/>
            </a:pPr>
            <a:endParaRPr lang="nl-NL" dirty="0"/>
          </a:p>
          <a:p>
            <a:endParaRPr lang="nl-NL" dirty="0"/>
          </a:p>
        </p:txBody>
      </p:sp>
    </p:spTree>
    <p:extLst>
      <p:ext uri="{BB962C8B-B14F-4D97-AF65-F5344CB8AC3E}">
        <p14:creationId xmlns:p14="http://schemas.microsoft.com/office/powerpoint/2010/main" val="2790496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86F0B1-D98C-459C-BE9E-3E8A1BC9E75A}"/>
              </a:ext>
            </a:extLst>
          </p:cNvPr>
          <p:cNvSpPr>
            <a:spLocks noGrp="1"/>
          </p:cNvSpPr>
          <p:nvPr>
            <p:ph type="title"/>
          </p:nvPr>
        </p:nvSpPr>
        <p:spPr/>
        <p:txBody>
          <a:bodyPr>
            <a:normAutofit fontScale="90000"/>
          </a:bodyPr>
          <a:lstStyle/>
          <a:p>
            <a:br>
              <a:rPr lang="nl-NL" dirty="0"/>
            </a:br>
            <a:r>
              <a:rPr lang="nl-NL" sz="4900" dirty="0"/>
              <a:t>Carin Wolters-</a:t>
            </a:r>
            <a:r>
              <a:rPr lang="nl-NL" sz="4900" dirty="0" err="1"/>
              <a:t>Mous</a:t>
            </a:r>
            <a:br>
              <a:rPr lang="nl-NL" dirty="0"/>
            </a:br>
            <a:endParaRPr lang="nl-NL" sz="4000" dirty="0"/>
          </a:p>
        </p:txBody>
      </p:sp>
      <p:sp>
        <p:nvSpPr>
          <p:cNvPr id="3" name="Tijdelijke aanduiding voor inhoud 2">
            <a:extLst>
              <a:ext uri="{FF2B5EF4-FFF2-40B4-BE49-F238E27FC236}">
                <a16:creationId xmlns:a16="http://schemas.microsoft.com/office/drawing/2014/main" id="{526215CA-9740-4295-9994-EB2CA72B7C39}"/>
              </a:ext>
            </a:extLst>
          </p:cNvPr>
          <p:cNvSpPr>
            <a:spLocks noGrp="1"/>
          </p:cNvSpPr>
          <p:nvPr>
            <p:ph idx="1"/>
          </p:nvPr>
        </p:nvSpPr>
        <p:spPr>
          <a:xfrm>
            <a:off x="539552" y="2492897"/>
            <a:ext cx="7128792" cy="3528392"/>
          </a:xfrm>
        </p:spPr>
        <p:txBody>
          <a:bodyPr/>
          <a:lstStyle/>
          <a:p>
            <a:pPr marL="0" indent="0">
              <a:buNone/>
            </a:pPr>
            <a:r>
              <a:rPr lang="nl-NL" b="1" dirty="0"/>
              <a:t>Taken:</a:t>
            </a:r>
          </a:p>
          <a:p>
            <a:r>
              <a:rPr lang="nl-NL" sz="2400" dirty="0"/>
              <a:t>Algemeen bestuurslid</a:t>
            </a:r>
          </a:p>
          <a:p>
            <a:r>
              <a:rPr lang="nl-NL" sz="2400" dirty="0"/>
              <a:t>Contactpersoon locatie Scheemda </a:t>
            </a:r>
          </a:p>
        </p:txBody>
      </p:sp>
    </p:spTree>
    <p:extLst>
      <p:ext uri="{BB962C8B-B14F-4D97-AF65-F5344CB8AC3E}">
        <p14:creationId xmlns:p14="http://schemas.microsoft.com/office/powerpoint/2010/main" val="1309203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67056B-0296-460A-B4B6-B1B7A02DBF83}"/>
              </a:ext>
            </a:extLst>
          </p:cNvPr>
          <p:cNvSpPr>
            <a:spLocks noGrp="1"/>
          </p:cNvSpPr>
          <p:nvPr>
            <p:ph type="title"/>
          </p:nvPr>
        </p:nvSpPr>
        <p:spPr/>
        <p:txBody>
          <a:bodyPr>
            <a:normAutofit/>
          </a:bodyPr>
          <a:lstStyle/>
          <a:p>
            <a:r>
              <a:rPr lang="nl-NL" dirty="0"/>
              <a:t>Sjoerd Jorritsma </a:t>
            </a:r>
          </a:p>
        </p:txBody>
      </p:sp>
      <p:sp>
        <p:nvSpPr>
          <p:cNvPr id="3" name="Tijdelijke aanduiding voor inhoud 2">
            <a:extLst>
              <a:ext uri="{FF2B5EF4-FFF2-40B4-BE49-F238E27FC236}">
                <a16:creationId xmlns:a16="http://schemas.microsoft.com/office/drawing/2014/main" id="{99984C7B-FF6A-4937-94DA-72F8BF10AE80}"/>
              </a:ext>
            </a:extLst>
          </p:cNvPr>
          <p:cNvSpPr>
            <a:spLocks noGrp="1"/>
          </p:cNvSpPr>
          <p:nvPr>
            <p:ph idx="1"/>
          </p:nvPr>
        </p:nvSpPr>
        <p:spPr/>
        <p:txBody>
          <a:bodyPr>
            <a:normAutofit fontScale="92500" lnSpcReduction="20000"/>
          </a:bodyPr>
          <a:lstStyle/>
          <a:p>
            <a:pPr marL="0" indent="0">
              <a:buNone/>
            </a:pPr>
            <a:r>
              <a:rPr lang="nl-NL" b="1" dirty="0"/>
              <a:t>Taken: Regelgeving</a:t>
            </a:r>
          </a:p>
          <a:p>
            <a:r>
              <a:rPr lang="nl-NL" sz="1800" dirty="0"/>
              <a:t>Zorg dragen dat de Cliëntenraad handelt volgens voorgeschreven regelementen en binnen door de directie gestelde normen</a:t>
            </a:r>
          </a:p>
          <a:p>
            <a:r>
              <a:rPr lang="nl-NL" sz="1800" dirty="0"/>
              <a:t>Regelgeving in 2021 getoetst en aangepast conform de nieuwe Wet Medezeggenschap Cliënten Zorginstellingen 2018 (WMCZ 2018)</a:t>
            </a:r>
          </a:p>
          <a:p>
            <a:r>
              <a:rPr lang="nl-NL" sz="1800" dirty="0"/>
              <a:t>Regelgeving vastgelegd in 3 voorschriften:</a:t>
            </a:r>
          </a:p>
          <a:p>
            <a:pPr lvl="1"/>
            <a:r>
              <a:rPr lang="nl-NL" sz="1800" dirty="0"/>
              <a:t>Samenwerkingsovereenkomst Directie – Cliëntenraad:</a:t>
            </a:r>
          </a:p>
          <a:p>
            <a:pPr lvl="2"/>
            <a:r>
              <a:rPr lang="nl-NL" sz="1800" dirty="0"/>
              <a:t>Overeenkomst om gemeenschappelijke belangen van cliënten te behartigen conform statuten van DCG</a:t>
            </a:r>
          </a:p>
          <a:p>
            <a:pPr lvl="1"/>
            <a:r>
              <a:rPr lang="nl-NL" sz="1800" dirty="0"/>
              <a:t>Instellingsbesluit:</a:t>
            </a:r>
          </a:p>
          <a:p>
            <a:pPr lvl="2"/>
            <a:r>
              <a:rPr lang="nl-NL" sz="1800" dirty="0"/>
              <a:t>In 2021 opnieuw overwogen en besloten dat 5 Cliëntenraadsleden voldoende is gelet op dynamiek van besluitvorming en omvang van DCG.</a:t>
            </a:r>
          </a:p>
          <a:p>
            <a:pPr lvl="2"/>
            <a:r>
              <a:rPr lang="nl-NL" sz="1800" dirty="0"/>
              <a:t>Cliëntenraad heeft tot taak om – binnen kader van de doelstelling van het instellingsbesluit – de belangen van de cliënten te behartigen.</a:t>
            </a:r>
          </a:p>
          <a:p>
            <a:pPr lvl="1"/>
            <a:r>
              <a:rPr lang="nl-NL" sz="1800" dirty="0"/>
              <a:t>Huishoudelijk Regelement:</a:t>
            </a:r>
          </a:p>
          <a:p>
            <a:pPr lvl="2"/>
            <a:r>
              <a:rPr lang="nl-NL" sz="1800" dirty="0"/>
              <a:t>Werkwijze waarop de Cliëntenraad haar taak dient uit te voeren.</a:t>
            </a:r>
            <a:endParaRPr lang="nl-NL" sz="1900" dirty="0"/>
          </a:p>
        </p:txBody>
      </p:sp>
    </p:spTree>
    <p:extLst>
      <p:ext uri="{BB962C8B-B14F-4D97-AF65-F5344CB8AC3E}">
        <p14:creationId xmlns:p14="http://schemas.microsoft.com/office/powerpoint/2010/main" val="2854144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5C565-18CF-4426-83E8-A881099C1728}"/>
              </a:ext>
            </a:extLst>
          </p:cNvPr>
          <p:cNvSpPr>
            <a:spLocks noGrp="1"/>
          </p:cNvSpPr>
          <p:nvPr>
            <p:ph type="title"/>
          </p:nvPr>
        </p:nvSpPr>
        <p:spPr/>
        <p:txBody>
          <a:bodyPr>
            <a:normAutofit/>
          </a:bodyPr>
          <a:lstStyle/>
          <a:p>
            <a:r>
              <a:rPr lang="nl-NL" dirty="0"/>
              <a:t>Sjoerd Jorritsma</a:t>
            </a:r>
          </a:p>
        </p:txBody>
      </p:sp>
      <p:sp>
        <p:nvSpPr>
          <p:cNvPr id="3" name="Tijdelijke aanduiding voor inhoud 2">
            <a:extLst>
              <a:ext uri="{FF2B5EF4-FFF2-40B4-BE49-F238E27FC236}">
                <a16:creationId xmlns:a16="http://schemas.microsoft.com/office/drawing/2014/main" id="{A071A46C-621E-49B8-8EB8-E467590F4B4C}"/>
              </a:ext>
            </a:extLst>
          </p:cNvPr>
          <p:cNvSpPr>
            <a:spLocks noGrp="1"/>
          </p:cNvSpPr>
          <p:nvPr>
            <p:ph idx="1"/>
          </p:nvPr>
        </p:nvSpPr>
        <p:spPr/>
        <p:txBody>
          <a:bodyPr>
            <a:normAutofit/>
          </a:bodyPr>
          <a:lstStyle/>
          <a:p>
            <a:pPr marL="0" indent="0">
              <a:buNone/>
            </a:pPr>
            <a:r>
              <a:rPr lang="nl-NL" sz="3600" b="1" dirty="0"/>
              <a:t>Expertise: Positieve Gezondheid </a:t>
            </a:r>
          </a:p>
          <a:p>
            <a:r>
              <a:rPr lang="nl-NL" dirty="0"/>
              <a:t>In het kader van Positieve Gezondheid is er meerdere keren contact geweest het Hoofd Zorg van DCG.</a:t>
            </a:r>
          </a:p>
          <a:p>
            <a:r>
              <a:rPr lang="nl-NL" dirty="0"/>
              <a:t>Contactpersoon locatie Centrum Groningen.</a:t>
            </a:r>
          </a:p>
          <a:p>
            <a:pPr marL="0" indent="0">
              <a:buNone/>
            </a:pPr>
            <a:endParaRPr lang="nl-NL" dirty="0"/>
          </a:p>
        </p:txBody>
      </p:sp>
    </p:spTree>
    <p:extLst>
      <p:ext uri="{BB962C8B-B14F-4D97-AF65-F5344CB8AC3E}">
        <p14:creationId xmlns:p14="http://schemas.microsoft.com/office/powerpoint/2010/main" val="2739943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49001B-846C-40A3-A234-6B9E87EDA1FC}"/>
              </a:ext>
            </a:extLst>
          </p:cNvPr>
          <p:cNvSpPr>
            <a:spLocks noGrp="1"/>
          </p:cNvSpPr>
          <p:nvPr>
            <p:ph type="title"/>
          </p:nvPr>
        </p:nvSpPr>
        <p:spPr>
          <a:xfrm>
            <a:off x="457200" y="457795"/>
            <a:ext cx="8229600" cy="1143000"/>
          </a:xfrm>
        </p:spPr>
        <p:txBody>
          <a:bodyPr>
            <a:normAutofit fontScale="90000"/>
          </a:bodyPr>
          <a:lstStyle/>
          <a:p>
            <a:br>
              <a:rPr lang="en-US" dirty="0"/>
            </a:br>
            <a:r>
              <a:rPr lang="en-US" dirty="0"/>
              <a:t>Willem </a:t>
            </a:r>
            <a:r>
              <a:rPr lang="en-US" dirty="0" err="1"/>
              <a:t>Pastoor</a:t>
            </a:r>
            <a:br>
              <a:rPr lang="en-US" dirty="0"/>
            </a:br>
            <a:endParaRPr lang="nl-NL" dirty="0"/>
          </a:p>
        </p:txBody>
      </p:sp>
      <p:sp>
        <p:nvSpPr>
          <p:cNvPr id="3" name="Tijdelijke aanduiding voor inhoud 2">
            <a:extLst>
              <a:ext uri="{FF2B5EF4-FFF2-40B4-BE49-F238E27FC236}">
                <a16:creationId xmlns:a16="http://schemas.microsoft.com/office/drawing/2014/main" id="{8D6D3F3D-1668-48EE-A634-B5EF4BCB72EE}"/>
              </a:ext>
            </a:extLst>
          </p:cNvPr>
          <p:cNvSpPr>
            <a:spLocks noGrp="1"/>
          </p:cNvSpPr>
          <p:nvPr>
            <p:ph idx="1"/>
          </p:nvPr>
        </p:nvSpPr>
        <p:spPr>
          <a:xfrm>
            <a:off x="457200" y="1783357"/>
            <a:ext cx="8229600" cy="4525963"/>
          </a:xfrm>
        </p:spPr>
        <p:txBody>
          <a:bodyPr>
            <a:normAutofit lnSpcReduction="10000"/>
          </a:bodyPr>
          <a:lstStyle/>
          <a:p>
            <a:pPr marL="0" indent="0">
              <a:buNone/>
            </a:pPr>
            <a:r>
              <a:rPr lang="nl-NL" b="1" dirty="0"/>
              <a:t>Taken: </a:t>
            </a:r>
            <a:r>
              <a:rPr lang="en-US" b="1" dirty="0" err="1"/>
              <a:t>Patiëntencontact</a:t>
            </a:r>
            <a:endParaRPr lang="nl-NL" b="1" dirty="0"/>
          </a:p>
          <a:p>
            <a:r>
              <a:rPr lang="nl-NL" sz="2400" dirty="0"/>
              <a:t>Voorlichtingsavonden van DCG (april en oktober); vanwege de Corona-maatregelen hebben webinars de voorlichtingsavonden vervangen</a:t>
            </a:r>
          </a:p>
          <a:p>
            <a:r>
              <a:rPr lang="nl-NL" sz="2400" dirty="0"/>
              <a:t>Vergaderdata + locaties</a:t>
            </a:r>
          </a:p>
          <a:p>
            <a:r>
              <a:rPr lang="nl-NL" sz="2400" dirty="0"/>
              <a:t>Vanwege de Corona-maatregelen konden fysieke bezoeken aan de dependances geen doorgang vinden. Middels Cliëntenraad input voor de periodieke nieuwsbrief van het DCG, toch achterban feeling</a:t>
            </a:r>
          </a:p>
          <a:p>
            <a:r>
              <a:rPr lang="nl-NL" sz="2400" dirty="0"/>
              <a:t>Nieuwe leden voor de CR</a:t>
            </a:r>
          </a:p>
          <a:p>
            <a:r>
              <a:rPr lang="nl-NL" sz="2400" dirty="0"/>
              <a:t>Contactpersoon locatie Assen</a:t>
            </a:r>
          </a:p>
        </p:txBody>
      </p:sp>
    </p:spTree>
    <p:extLst>
      <p:ext uri="{BB962C8B-B14F-4D97-AF65-F5344CB8AC3E}">
        <p14:creationId xmlns:p14="http://schemas.microsoft.com/office/powerpoint/2010/main" val="3717845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E204F0-EC3B-432F-A4CA-B99013F948C4}"/>
              </a:ext>
            </a:extLst>
          </p:cNvPr>
          <p:cNvSpPr>
            <a:spLocks noGrp="1"/>
          </p:cNvSpPr>
          <p:nvPr>
            <p:ph type="title"/>
          </p:nvPr>
        </p:nvSpPr>
        <p:spPr>
          <a:xfrm>
            <a:off x="457200" y="404664"/>
            <a:ext cx="8229600" cy="1143000"/>
          </a:xfrm>
        </p:spPr>
        <p:txBody>
          <a:bodyPr>
            <a:normAutofit fontScale="90000"/>
          </a:bodyPr>
          <a:lstStyle/>
          <a:p>
            <a:r>
              <a:rPr lang="en-US" dirty="0"/>
              <a:t>Dick de Jonge</a:t>
            </a:r>
            <a:br>
              <a:rPr lang="en-US" dirty="0"/>
            </a:br>
            <a:endParaRPr lang="nl-NL" dirty="0"/>
          </a:p>
        </p:txBody>
      </p:sp>
      <p:sp>
        <p:nvSpPr>
          <p:cNvPr id="3" name="Tijdelijke aanduiding voor inhoud 2">
            <a:extLst>
              <a:ext uri="{FF2B5EF4-FFF2-40B4-BE49-F238E27FC236}">
                <a16:creationId xmlns:a16="http://schemas.microsoft.com/office/drawing/2014/main" id="{FA2EADB7-6669-4DB8-9930-374115A1154E}"/>
              </a:ext>
            </a:extLst>
          </p:cNvPr>
          <p:cNvSpPr>
            <a:spLocks noGrp="1"/>
          </p:cNvSpPr>
          <p:nvPr>
            <p:ph idx="1"/>
          </p:nvPr>
        </p:nvSpPr>
        <p:spPr/>
        <p:txBody>
          <a:bodyPr>
            <a:normAutofit/>
          </a:bodyPr>
          <a:lstStyle/>
          <a:p>
            <a:r>
              <a:rPr lang="nl-NL" sz="3000" b="1" dirty="0"/>
              <a:t>Taken: </a:t>
            </a:r>
            <a:r>
              <a:rPr lang="nl-NL" sz="3000" b="1" dirty="0" err="1"/>
              <a:t>E-Health</a:t>
            </a:r>
            <a:r>
              <a:rPr lang="nl-NL" sz="3000" b="1" dirty="0"/>
              <a:t> / Taxi overleg</a:t>
            </a:r>
          </a:p>
          <a:p>
            <a:r>
              <a:rPr lang="nl-NL" dirty="0" err="1"/>
              <a:t>Vz.</a:t>
            </a:r>
            <a:r>
              <a:rPr lang="nl-NL" dirty="0"/>
              <a:t> Cliëntenraad</a:t>
            </a:r>
          </a:p>
          <a:p>
            <a:r>
              <a:rPr lang="nl-NL" dirty="0" err="1"/>
              <a:t>E-Health</a:t>
            </a:r>
            <a:r>
              <a:rPr lang="nl-NL" dirty="0"/>
              <a:t>: Patiëntportaal </a:t>
            </a:r>
            <a:r>
              <a:rPr lang="nl-NL" dirty="0">
                <a:sym typeface="Wingdings" panose="05000000000000000000" pitchFamily="2" charset="2"/>
              </a:rPr>
              <a:t> </a:t>
            </a:r>
            <a:r>
              <a:rPr lang="nl-NL" dirty="0" err="1">
                <a:sym typeface="Wingdings" panose="05000000000000000000" pitchFamily="2" charset="2"/>
              </a:rPr>
              <a:t>MijnDCG</a:t>
            </a:r>
            <a:endParaRPr lang="nl-NL" dirty="0"/>
          </a:p>
          <a:p>
            <a:r>
              <a:rPr lang="nl-NL" dirty="0"/>
              <a:t>Taxi-overleg:</a:t>
            </a:r>
          </a:p>
          <a:p>
            <a:pPr lvl="1"/>
            <a:r>
              <a:rPr lang="nl-NL" sz="2000" dirty="0"/>
              <a:t>Ingezoomd wordt op zowel het getalsmatig als inhoudelijk aspect van de klachten.</a:t>
            </a:r>
          </a:p>
          <a:p>
            <a:pPr lvl="1"/>
            <a:r>
              <a:rPr lang="nl-NL" sz="2000" dirty="0"/>
              <a:t>Tevens wordt de actuele bereikbaarheid van DCG besproken, gelet op de werkzaamheden aan de zuidelijke ringweg en in het verlengde hiervan welke consequenties e.e.a. heeft voor de uitvoering van de taxiritten.</a:t>
            </a:r>
          </a:p>
          <a:p>
            <a:endParaRPr lang="nl-NL" dirty="0"/>
          </a:p>
          <a:p>
            <a:endParaRPr lang="nl-NL" dirty="0"/>
          </a:p>
          <a:p>
            <a:endParaRPr lang="nl-NL" dirty="0"/>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7421561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Presentatie3">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Presentatie3</Template>
  <TotalTime>1482</TotalTime>
  <Words>1216</Words>
  <Application>Microsoft Office PowerPoint</Application>
  <PresentationFormat>Diavoorstelling (4:3)</PresentationFormat>
  <Paragraphs>168</Paragraphs>
  <Slides>16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Calibri</vt:lpstr>
      <vt:lpstr>Montserrat</vt:lpstr>
      <vt:lpstr>Tahoma</vt:lpstr>
      <vt:lpstr>Presentatie3</vt:lpstr>
      <vt:lpstr>PowerPoint-presentatie</vt:lpstr>
      <vt:lpstr>Agenda</vt:lpstr>
      <vt:lpstr>Kennismaking</vt:lpstr>
      <vt:lpstr>Werkzaamheden Cliëntenraad</vt:lpstr>
      <vt:lpstr> Carin Wolters-Mous </vt:lpstr>
      <vt:lpstr>Sjoerd Jorritsma </vt:lpstr>
      <vt:lpstr>Sjoerd Jorritsma</vt:lpstr>
      <vt:lpstr> Willem Pastoor </vt:lpstr>
      <vt:lpstr>Dick de Jonge </vt:lpstr>
      <vt:lpstr>Annemiek Helmantel</vt:lpstr>
      <vt:lpstr>Jaarverslag 2021</vt:lpstr>
      <vt:lpstr>Jaarverslag 2021</vt:lpstr>
      <vt:lpstr>Jaarplan 2022</vt:lpstr>
      <vt:lpstr>DCG Jaarplan 2022</vt:lpstr>
      <vt:lpstr>Afsluiting</vt:lpstr>
      <vt:lpstr>PowerPoint-presentatie</vt:lpstr>
    </vt:vector>
  </TitlesOfParts>
  <Company>Dialyse Centrum Groningen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Boonstra, MD</dc:creator>
  <cp:lastModifiedBy>Mulder, J</cp:lastModifiedBy>
  <cp:revision>341</cp:revision>
  <dcterms:created xsi:type="dcterms:W3CDTF">2015-11-18T08:03:08Z</dcterms:created>
  <dcterms:modified xsi:type="dcterms:W3CDTF">2022-02-16T11:43:49Z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